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 id="2147483666" r:id="rId4"/>
  </p:sldMasterIdLst>
  <p:notesMasterIdLst>
    <p:notesMasterId r:id="rId8"/>
  </p:notesMasterIdLst>
  <p:handoutMasterIdLst>
    <p:handoutMasterId r:id="rId44"/>
  </p:handoutMasterIdLst>
  <p:sldIdLst>
    <p:sldId id="1007" r:id="rId5"/>
    <p:sldId id="968" r:id="rId6"/>
    <p:sldId id="279" r:id="rId7"/>
    <p:sldId id="759" r:id="rId9"/>
    <p:sldId id="969" r:id="rId10"/>
    <p:sldId id="760" r:id="rId11"/>
    <p:sldId id="781" r:id="rId12"/>
    <p:sldId id="896" r:id="rId13"/>
    <p:sldId id="937" r:id="rId14"/>
    <p:sldId id="897" r:id="rId15"/>
    <p:sldId id="901" r:id="rId16"/>
    <p:sldId id="902" r:id="rId17"/>
    <p:sldId id="920" r:id="rId18"/>
    <p:sldId id="923" r:id="rId19"/>
    <p:sldId id="924" r:id="rId20"/>
    <p:sldId id="921" r:id="rId21"/>
    <p:sldId id="903" r:id="rId22"/>
    <p:sldId id="904" r:id="rId23"/>
    <p:sldId id="905" r:id="rId24"/>
    <p:sldId id="906" r:id="rId25"/>
    <p:sldId id="907" r:id="rId26"/>
    <p:sldId id="908" r:id="rId27"/>
    <p:sldId id="909" r:id="rId28"/>
    <p:sldId id="925" r:id="rId29"/>
    <p:sldId id="910" r:id="rId30"/>
    <p:sldId id="911" r:id="rId31"/>
    <p:sldId id="914" r:id="rId32"/>
    <p:sldId id="915" r:id="rId33"/>
    <p:sldId id="926" r:id="rId34"/>
    <p:sldId id="927" r:id="rId35"/>
    <p:sldId id="928" r:id="rId36"/>
    <p:sldId id="929" r:id="rId37"/>
    <p:sldId id="930" r:id="rId38"/>
    <p:sldId id="931" r:id="rId39"/>
    <p:sldId id="932" r:id="rId40"/>
    <p:sldId id="934" r:id="rId41"/>
    <p:sldId id="935" r:id="rId42"/>
    <p:sldId id="270" r:id="rId43"/>
  </p:sldIdLst>
  <p:sldSz cx="12192000" cy="6858000"/>
  <p:notesSz cx="7103745" cy="10234295"/>
  <p:embeddedFontLst>
    <p:embeddedFont>
      <p:font typeface="黑体" panose="02010609060101010101" charset="-122"/>
      <p:regular r:id="rId49"/>
    </p:embeddedFont>
    <p:embeddedFont>
      <p:font typeface="微软雅黑" panose="020B0503020204020204" charset="-122"/>
      <p:regular r:id="rId50"/>
    </p:embeddedFont>
    <p:embeddedFont>
      <p:font typeface="华文细黑" panose="02010600040101010101" charset="-122"/>
      <p:regular r:id="rId51"/>
    </p:embeddedFont>
    <p:embeddedFont>
      <p:font typeface="Segoe UI" panose="020B0502040204020203" pitchFamily="34" charset="0"/>
      <p:regular r:id="rId52"/>
      <p:bold r:id="rId53"/>
      <p:italic r:id="rId54"/>
      <p:boldItalic r:id="rId55"/>
    </p:embeddedFont>
    <p:embeddedFont>
      <p:font typeface="Calibri" panose="020F0502020204030204" pitchFamily="34" charset="0"/>
      <p:regular r:id="rId56"/>
      <p:bold r:id="rId57"/>
      <p:italic r:id="rId58"/>
      <p:boldItalic r:id="rId59"/>
    </p:embeddedFont>
  </p:embeddedFontLst>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DAE3F3"/>
    <a:srgbClr val="F3B96D"/>
    <a:srgbClr val="8EC0B9"/>
    <a:srgbClr val="CCCC9F"/>
    <a:srgbClr val="DB4105"/>
    <a:srgbClr val="5A84AF"/>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72" d="100"/>
          <a:sy n="72" d="100"/>
        </p:scale>
        <p:origin x="618" y="72"/>
      </p:cViewPr>
      <p:guideLst>
        <p:guide orient="horz" pos="219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notesMaster" Target="notesMasters/notesMaster1.xml"/><Relationship Id="rId7" Type="http://schemas.openxmlformats.org/officeDocument/2006/relationships/slide" Target="slides/slide3.xml"/><Relationship Id="rId60" Type="http://schemas.openxmlformats.org/officeDocument/2006/relationships/tags" Target="tags/tag75.xml"/><Relationship Id="rId6" Type="http://schemas.openxmlformats.org/officeDocument/2006/relationships/slide" Target="slides/slide2.xml"/><Relationship Id="rId59" Type="http://schemas.openxmlformats.org/officeDocument/2006/relationships/font" Target="fonts/font11.fntdata"/><Relationship Id="rId58" Type="http://schemas.openxmlformats.org/officeDocument/2006/relationships/font" Target="fonts/font10.fntdata"/><Relationship Id="rId57" Type="http://schemas.openxmlformats.org/officeDocument/2006/relationships/font" Target="fonts/font9.fntdata"/><Relationship Id="rId56" Type="http://schemas.openxmlformats.org/officeDocument/2006/relationships/font" Target="fonts/font8.fntdata"/><Relationship Id="rId55" Type="http://schemas.openxmlformats.org/officeDocument/2006/relationships/font" Target="fonts/font7.fntdata"/><Relationship Id="rId54" Type="http://schemas.openxmlformats.org/officeDocument/2006/relationships/font" Target="fonts/font6.fntdata"/><Relationship Id="rId53" Type="http://schemas.openxmlformats.org/officeDocument/2006/relationships/font" Target="fonts/font5.fntdata"/><Relationship Id="rId52" Type="http://schemas.openxmlformats.org/officeDocument/2006/relationships/font" Target="fonts/font4.fntdata"/><Relationship Id="rId51" Type="http://schemas.openxmlformats.org/officeDocument/2006/relationships/font" Target="fonts/font3.fntdata"/><Relationship Id="rId50" Type="http://schemas.openxmlformats.org/officeDocument/2006/relationships/font" Target="fonts/font2.fntdata"/><Relationship Id="rId5" Type="http://schemas.openxmlformats.org/officeDocument/2006/relationships/slide" Target="slides/slide1.xml"/><Relationship Id="rId49" Type="http://schemas.openxmlformats.org/officeDocument/2006/relationships/font" Target="fonts/font1.fntdata"/><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tags" Target="../tags/tag4.xml"/><Relationship Id="rId3" Type="http://schemas.openxmlformats.org/officeDocument/2006/relationships/image" Target="../media/image8.png"/><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descr="图片1"/>
          <p:cNvPicPr>
            <a:picLocks noChangeAspect="1"/>
          </p:cNvPicPr>
          <p:nvPr userDrawn="1"/>
        </p:nvPicPr>
        <p:blipFill>
          <a:blip r:embed="rId3"/>
          <a:stretch>
            <a:fillRect/>
          </a:stretch>
        </p:blipFill>
        <p:spPr>
          <a:xfrm>
            <a:off x="0" y="0"/>
            <a:ext cx="12192000" cy="6858000"/>
          </a:xfrm>
          <a:prstGeom prst="rect">
            <a:avLst/>
          </a:prstGeom>
        </p:spPr>
      </p:pic>
      <p:grpSp>
        <p:nvGrpSpPr>
          <p:cNvPr id="18" name="组合 17"/>
          <p:cNvGrpSpPr/>
          <p:nvPr userDrawn="1"/>
        </p:nvGrpSpPr>
        <p:grpSpPr>
          <a:xfrm>
            <a:off x="3898265" y="3695164"/>
            <a:ext cx="2689860" cy="566420"/>
            <a:chOff x="8046" y="6890"/>
            <a:chExt cx="3107" cy="892"/>
          </a:xfrm>
        </p:grpSpPr>
        <p:sp>
          <p:nvSpPr>
            <p:cNvPr id="8" name="圆角矩形 7"/>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p>
              <a:pPr algn="ctr"/>
              <a:r>
                <a:rPr lang="zh-CN" altLang="en-US" sz="2400" dirty="0">
                  <a:solidFill>
                    <a:schemeClr val="bg1"/>
                  </a:solidFill>
                  <a:latin typeface="黑体" panose="02010609060101010101" charset="-122"/>
                  <a:ea typeface="黑体" panose="02010609060101010101" charset="-122"/>
                  <a:cs typeface="黑体" panose="02010609060101010101" charset="-122"/>
                </a:rPr>
                <a:t>中南大学出版社</a:t>
              </a:r>
              <a:endParaRPr lang="zh-CN" altLang="en-US" sz="2400" dirty="0">
                <a:solidFill>
                  <a:schemeClr val="bg1"/>
                </a:solidFill>
                <a:latin typeface="黑体" panose="02010609060101010101" charset="-122"/>
                <a:ea typeface="黑体" panose="02010609060101010101" charset="-122"/>
                <a:cs typeface="黑体" panose="02010609060101010101" charset="-122"/>
              </a:endParaRPr>
            </a:p>
          </p:txBody>
        </p:sp>
      </p:grpSp>
      <p:sp>
        <p:nvSpPr>
          <p:cNvPr id="9" name="文本框 8"/>
          <p:cNvSpPr txBox="1"/>
          <p:nvPr userDrawn="1"/>
        </p:nvSpPr>
        <p:spPr>
          <a:xfrm>
            <a:off x="2162175" y="1555750"/>
            <a:ext cx="6278880" cy="1753235"/>
          </a:xfrm>
          <a:prstGeom prst="rect">
            <a:avLst/>
          </a:prstGeom>
          <a:noFill/>
        </p:spPr>
        <p:txBody>
          <a:bodyPr wrap="square" rtlCol="0">
            <a:spAutoFit/>
          </a:bodyPr>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康复医学概论</a:t>
            </a:r>
            <a:endPar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spTree>
    <p:custDataLst>
      <p:tags r:id="rId4"/>
    </p:custData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4.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6.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8.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0.xml"/><Relationship Id="rId1" Type="http://schemas.openxmlformats.org/officeDocument/2006/relationships/tags" Target="../tags/tag2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2.xml"/><Relationship Id="rId1" Type="http://schemas.openxmlformats.org/officeDocument/2006/relationships/tags" Target="../tags/tag3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4.xml"/><Relationship Id="rId1" Type="http://schemas.openxmlformats.org/officeDocument/2006/relationships/tags" Target="../tags/tag3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6.xml"/><Relationship Id="rId1" Type="http://schemas.openxmlformats.org/officeDocument/2006/relationships/tags" Target="../tags/tag3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8.xml"/><Relationship Id="rId1" Type="http://schemas.openxmlformats.org/officeDocument/2006/relationships/tags" Target="../tags/tag3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2.xml"/><Relationship Id="rId1" Type="http://schemas.openxmlformats.org/officeDocument/2006/relationships/tags" Target="../tags/tag4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4.xml"/><Relationship Id="rId1" Type="http://schemas.openxmlformats.org/officeDocument/2006/relationships/tags" Target="../tags/tag4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6.xml"/><Relationship Id="rId1" Type="http://schemas.openxmlformats.org/officeDocument/2006/relationships/tags" Target="../tags/tag4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8.xml"/><Relationship Id="rId1" Type="http://schemas.openxmlformats.org/officeDocument/2006/relationships/tags" Target="../tags/tag4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0.xml"/><Relationship Id="rId1" Type="http://schemas.openxmlformats.org/officeDocument/2006/relationships/tags" Target="../tags/tag49.xml"/></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tags" Target="../tags/tag52.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tags" Target="../tags/tag51.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3.jpeg"/><Relationship Id="rId2" Type="http://schemas.openxmlformats.org/officeDocument/2006/relationships/tags" Target="../tags/tag54.xml"/><Relationship Id="rId1" Type="http://schemas.openxmlformats.org/officeDocument/2006/relationships/tags" Target="../tags/tag53.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tags" Target="../tags/tag56.xml"/><Relationship Id="rId1" Type="http://schemas.openxmlformats.org/officeDocument/2006/relationships/tags" Target="../tags/tag55.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8.xml"/><Relationship Id="rId1" Type="http://schemas.openxmlformats.org/officeDocument/2006/relationships/tags" Target="../tags/tag5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0.xml"/><Relationship Id="rId1" Type="http://schemas.openxmlformats.org/officeDocument/2006/relationships/tags" Target="../tags/tag59.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2.xml"/><Relationship Id="rId1" Type="http://schemas.openxmlformats.org/officeDocument/2006/relationships/tags" Target="../tags/tag6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4.xml"/><Relationship Id="rId1" Type="http://schemas.openxmlformats.org/officeDocument/2006/relationships/tags" Target="../tags/tag6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6.xml"/><Relationship Id="rId1" Type="http://schemas.openxmlformats.org/officeDocument/2006/relationships/tags" Target="../tags/tag65.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68.xml"/><Relationship Id="rId1" Type="http://schemas.openxmlformats.org/officeDocument/2006/relationships/tags" Target="../tags/tag67.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0.xml"/><Relationship Id="rId1" Type="http://schemas.openxmlformats.org/officeDocument/2006/relationships/tags" Target="../tags/tag69.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2.xml"/><Relationship Id="rId1" Type="http://schemas.openxmlformats.org/officeDocument/2006/relationships/tags" Target="../tags/tag71.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74.xml"/><Relationship Id="rId1" Type="http://schemas.openxmlformats.org/officeDocument/2006/relationships/tags" Target="../tags/tag73.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3" Type="http://schemas.openxmlformats.org/officeDocument/2006/relationships/slideLayout" Target="../slideLayouts/slideLayout13.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8.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0.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2.xml"/><Relationship Id="rId1"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898265" y="425650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dirty="0">
                  <a:solidFill>
                    <a:schemeClr val="bg1"/>
                  </a:solidFill>
                  <a:latin typeface="黑体" panose="02010609060101010101" charset="-122"/>
                  <a:ea typeface="黑体" panose="02010609060101010101" charset="-122"/>
                  <a:cs typeface="黑体" panose="02010609060101010101" charset="-122"/>
                </a:rPr>
                <a:t>中南大学出版社</a:t>
              </a:r>
              <a:endParaRPr lang="zh-CN" altLang="en-US" sz="2400" dirty="0">
                <a:solidFill>
                  <a:schemeClr val="bg1"/>
                </a:solidFill>
                <a:latin typeface="黑体" panose="02010609060101010101" charset="-122"/>
                <a:ea typeface="黑体" panose="02010609060101010101" charset="-122"/>
                <a:cs typeface="黑体" panose="02010609060101010101" charset="-122"/>
              </a:endParaRPr>
            </a:p>
          </p:txBody>
        </p:sp>
      </p:grpSp>
      <p:sp>
        <p:nvSpPr>
          <p:cNvPr id="2" name="文本框 1"/>
          <p:cNvSpPr txBox="1"/>
          <p:nvPr/>
        </p:nvSpPr>
        <p:spPr>
          <a:xfrm>
            <a:off x="1887220" y="629285"/>
            <a:ext cx="6711950" cy="2861310"/>
          </a:xfrm>
          <a:prstGeom prst="rect">
            <a:avLst/>
          </a:prstGeom>
          <a:noFill/>
        </p:spPr>
        <p:txBody>
          <a:bodyPr wrap="square" rtlCol="0">
            <a:noAutofit/>
          </a:bodyPr>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康复医学概论</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（第二版）</a:t>
            </a:r>
            <a:endPar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384313" y="29490"/>
            <a:ext cx="3007215"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a:t>
            </a:r>
            <a:r>
              <a:rPr lang="zh-CN" altLang="en-US" sz="2800" b="1" spc="388" dirty="0">
                <a:ln w="3175">
                  <a:noFill/>
                  <a:prstDash val="dash"/>
                </a:ln>
                <a:solidFill>
                  <a:schemeClr val="bg1"/>
                </a:solidFill>
                <a:latin typeface="微软雅黑" panose="020B0503020204020204" charset="-122"/>
                <a:ea typeface="微软雅黑" panose="020B0503020204020204" charset="-122"/>
              </a:rPr>
              <a:t>残疾的预防</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63930" y="1926590"/>
            <a:ext cx="10264775" cy="3275330"/>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zh-CN" altLang="zh-CN" dirty="0">
                <a:solidFill>
                  <a:srgbClr val="000000"/>
                </a:solidFill>
                <a:ea typeface="宋体" panose="02010600030101010101" pitchFamily="2" charset="-122"/>
              </a:rPr>
              <a:t>残疾预防是指从不同的层次上采取相应的措施减少残疾的发生</a:t>
            </a:r>
            <a:r>
              <a:rPr lang="zh-CN" altLang="en-US" dirty="0">
                <a:solidFill>
                  <a:srgbClr val="000000"/>
                </a:solidFill>
                <a:ea typeface="宋体" panose="02010600030101010101" pitchFamily="2" charset="-122"/>
              </a:rPr>
              <a:t>，分为三级</a:t>
            </a:r>
            <a:endParaRPr lang="en-US" altLang="zh-CN" dirty="0">
              <a:solidFill>
                <a:srgbClr val="000000"/>
              </a:solidFill>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a:t>
            </a:r>
            <a:r>
              <a:rPr lang="zh-CN" altLang="zh-CN" b="1" dirty="0">
                <a:solidFill>
                  <a:srgbClr val="000000"/>
                </a:solidFill>
                <a:ea typeface="宋体" panose="02010600030101010101" pitchFamily="2" charset="-122"/>
              </a:rPr>
              <a:t>一级预防</a:t>
            </a:r>
            <a:endParaRPr lang="zh-CN" altLang="zh-CN" b="1" dirty="0">
              <a:solidFill>
                <a:srgbClr val="000000"/>
              </a:solidFill>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指防止可能导致残疾的各种损伤和疾病的发生</a:t>
            </a:r>
            <a:r>
              <a:rPr lang="zh-CN" altLang="en-US" dirty="0">
                <a:solidFill>
                  <a:srgbClr val="000000"/>
                </a:solidFill>
                <a:ea typeface="宋体" panose="02010600030101010101" pitchFamily="2" charset="-122"/>
              </a:rPr>
              <a:t>；主要针对致残因素</a:t>
            </a:r>
            <a:endParaRPr lang="en-US" altLang="zh-CN" dirty="0">
              <a:solidFill>
                <a:srgbClr val="000000"/>
              </a:solidFill>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主要措施：</a:t>
            </a:r>
            <a:endParaRPr lang="en-US" altLang="zh-CN" dirty="0">
              <a:solidFill>
                <a:srgbClr val="000000"/>
              </a:solidFill>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优生优育、严禁近亲结婚、加强遗传咨询、产前检查、孕期及围生期保健；预防接种，积极防治老年病、慢性病；合理营养；合理用药；防止意外事故；加强卫生宣教、注意精神卫生</a:t>
            </a:r>
            <a:endParaRPr lang="en-US" altLang="zh-CN" dirty="0">
              <a:solidFill>
                <a:srgbClr val="000000"/>
              </a:solidFill>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在残疾的预防中，一级预防最为有效，可降低残疾发生率的</a:t>
            </a:r>
            <a:r>
              <a:rPr lang="en-US" altLang="zh-CN" dirty="0">
                <a:solidFill>
                  <a:srgbClr val="000000"/>
                </a:solidFill>
                <a:ea typeface="宋体" panose="02010600030101010101" pitchFamily="2" charset="-122"/>
              </a:rPr>
              <a:t>70%</a:t>
            </a:r>
            <a:r>
              <a:rPr lang="zh-CN" altLang="zh-CN" dirty="0">
                <a:solidFill>
                  <a:srgbClr val="000000"/>
                </a:solidFill>
                <a:ea typeface="宋体" panose="02010600030101010101" pitchFamily="2" charset="-122"/>
              </a:rPr>
              <a:t>。</a:t>
            </a:r>
            <a:endParaRPr lang="zh-CN" altLang="zh-CN" dirty="0">
              <a:solidFill>
                <a:srgbClr val="000000"/>
              </a:solidFill>
              <a:ea typeface="宋体" panose="02010600030101010101" pitchFamily="2" charset="-122"/>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9838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残疾预防</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06780" y="1929130"/>
            <a:ext cx="10185290" cy="3415030"/>
          </a:xfrm>
          <a:prstGeom prst="rect">
            <a:avLst/>
          </a:prstGeom>
          <a:noFill/>
        </p:spPr>
        <p:txBody>
          <a:bodyPr wrap="square" rtlCol="0">
            <a:spAutoFit/>
          </a:bodyPr>
          <a:lstStyle/>
          <a:p>
            <a:pPr indent="457200">
              <a:lnSpc>
                <a:spcPct val="150000"/>
              </a:lnSpc>
              <a:buFont typeface="Arial" panose="020B0604020202020204" pitchFamily="34" charset="0"/>
              <a:buNone/>
              <a:defRPr/>
            </a:pPr>
            <a:r>
              <a:rPr lang="zh-CN" altLang="zh-CN" b="1" dirty="0">
                <a:solidFill>
                  <a:srgbClr val="000000"/>
                </a:solidFill>
                <a:latin typeface="宋体" panose="02010600030101010101" pitchFamily="2" charset="-122"/>
                <a:ea typeface="宋体" panose="02010600030101010101" pitchFamily="2" charset="-122"/>
              </a:rPr>
              <a:t>二级预防</a:t>
            </a:r>
            <a:endParaRPr lang="zh-CN" altLang="zh-CN" b="1"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指</a:t>
            </a:r>
            <a:r>
              <a:rPr lang="zh-CN" altLang="zh-CN" dirty="0">
                <a:solidFill>
                  <a:srgbClr val="000000"/>
                </a:solidFill>
                <a:latin typeface="宋体" panose="02010600030101010101" pitchFamily="2" charset="-122"/>
                <a:ea typeface="宋体" panose="02010600030101010101" pitchFamily="2" charset="-122"/>
              </a:rPr>
              <a:t>限制或逆转由损伤和疾病造成的残疾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其核心是早期发现、早期治疗已发生的疾病或损伤</a:t>
            </a:r>
            <a:r>
              <a:rPr lang="zh-CN" altLang="en-US" dirty="0">
                <a:solidFill>
                  <a:srgbClr val="000000"/>
                </a:solidFill>
                <a:latin typeface="宋体" panose="02010600030101010101" pitchFamily="2" charset="-122"/>
                <a:ea typeface="宋体" panose="02010600030101010101" pitchFamily="2" charset="-122"/>
              </a:rPr>
              <a:t>。</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措施：疾病的早期筛查、合理的药物治疗、必要的手术治疗、早期康复治疗和心理治疗等。二级预防可降低残疾发生率的</a:t>
            </a:r>
            <a:r>
              <a:rPr lang="en-US" altLang="zh-CN" dirty="0">
                <a:solidFill>
                  <a:srgbClr val="000000"/>
                </a:solidFill>
                <a:latin typeface="宋体" panose="02010600030101010101" pitchFamily="2" charset="-122"/>
                <a:ea typeface="宋体" panose="02010600030101010101" pitchFamily="2" charset="-122"/>
              </a:rPr>
              <a:t>10%-20%</a:t>
            </a:r>
            <a:r>
              <a:rPr lang="zh-CN" altLang="zh-CN" dirty="0">
                <a:solidFill>
                  <a:srgbClr val="000000"/>
                </a:solidFill>
                <a:latin typeface="宋体" panose="02010600030101010101" pitchFamily="2" charset="-122"/>
                <a:ea typeface="宋体" panose="02010600030101010101" pitchFamily="2" charset="-122"/>
              </a:rPr>
              <a:t>。</a:t>
            </a:r>
            <a:endParaRPr lang="en-US" altLang="zh-CN" dirty="0">
              <a:solidFill>
                <a:srgbClr val="000000"/>
              </a:solidFill>
              <a:latin typeface="宋体" panose="02010600030101010101" pitchFamily="2" charset="-122"/>
              <a:ea typeface="宋体" panose="02010600030101010101" pitchFamily="2" charset="-122"/>
            </a:endParaRPr>
          </a:p>
          <a:p>
            <a:pPr indent="457200">
              <a:lnSpc>
                <a:spcPct val="150000"/>
              </a:lnSpc>
              <a:buFont typeface="Arial" panose="020B0604020202020204" pitchFamily="34" charset="0"/>
              <a:buNone/>
              <a:defRPr/>
            </a:pPr>
            <a:r>
              <a:rPr lang="en-US" altLang="zh-CN" b="1" dirty="0">
                <a:solidFill>
                  <a:srgbClr val="000000"/>
                </a:solidFill>
                <a:latin typeface="宋体" panose="02010600030101010101" pitchFamily="2" charset="-122"/>
                <a:ea typeface="宋体" panose="02010600030101010101" pitchFamily="2" charset="-122"/>
              </a:rPr>
              <a:t> </a:t>
            </a:r>
            <a:endParaRPr lang="en-US" altLang="zh-CN" b="1" dirty="0">
              <a:solidFill>
                <a:srgbClr val="000000"/>
              </a:solidFill>
              <a:latin typeface="宋体" panose="02010600030101010101" pitchFamily="2" charset="-122"/>
              <a:ea typeface="宋体" panose="02010600030101010101" pitchFamily="2" charset="-122"/>
            </a:endParaRPr>
          </a:p>
          <a:p>
            <a:pPr indent="457200">
              <a:lnSpc>
                <a:spcPct val="150000"/>
              </a:lnSpc>
              <a:buFont typeface="Arial" panose="020B0604020202020204" pitchFamily="34" charset="0"/>
              <a:buNone/>
              <a:defRPr/>
            </a:pPr>
            <a:r>
              <a:rPr lang="en-US" altLang="zh-CN" b="1" dirty="0">
                <a:solidFill>
                  <a:srgbClr val="000000"/>
                </a:solidFill>
                <a:latin typeface="宋体" panose="02010600030101010101" pitchFamily="2" charset="-122"/>
                <a:ea typeface="宋体" panose="02010600030101010101" pitchFamily="2" charset="-122"/>
              </a:rPr>
              <a:t> </a:t>
            </a:r>
            <a:r>
              <a:rPr lang="zh-CN" altLang="zh-CN" b="1" dirty="0">
                <a:solidFill>
                  <a:srgbClr val="000000"/>
                </a:solidFill>
                <a:latin typeface="宋体" panose="02010600030101010101" pitchFamily="2" charset="-122"/>
                <a:ea typeface="宋体" panose="02010600030101010101" pitchFamily="2" charset="-122"/>
              </a:rPr>
              <a:t>三级预防</a:t>
            </a:r>
            <a:endParaRPr lang="zh-CN" altLang="zh-CN" b="1"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指</a:t>
            </a:r>
            <a:r>
              <a:rPr lang="zh-CN" altLang="zh-CN" dirty="0">
                <a:solidFill>
                  <a:srgbClr val="000000"/>
                </a:solidFill>
                <a:latin typeface="宋体" panose="02010600030101010101" pitchFamily="2" charset="-122"/>
                <a:ea typeface="宋体" panose="02010600030101010101" pitchFamily="2" charset="-122"/>
              </a:rPr>
              <a:t>防止残疾进展，以减少残疾对个人、家庭和社会所造成的影响。</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措施</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全面康复和社会、环境改造。</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9838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残疾康复</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50290" y="2136775"/>
            <a:ext cx="9813925" cy="2686569"/>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（一）残疾的康复目标</a:t>
            </a:r>
            <a:endParaRPr lang="zh-CN" altLang="zh-CN" b="1"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b="1"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残疾</a:t>
            </a:r>
            <a:r>
              <a:rPr lang="zh-CN" altLang="zh-CN" dirty="0">
                <a:solidFill>
                  <a:srgbClr val="000000"/>
                </a:solidFill>
                <a:latin typeface="宋体" panose="02010600030101010101" pitchFamily="2" charset="-122"/>
                <a:ea typeface="宋体" panose="02010600030101010101" pitchFamily="2" charset="-122"/>
              </a:rPr>
              <a:t>康复</a:t>
            </a:r>
            <a:r>
              <a:rPr lang="zh-CN" altLang="en-US" dirty="0">
                <a:solidFill>
                  <a:srgbClr val="000000"/>
                </a:solidFill>
                <a:latin typeface="宋体" panose="02010600030101010101" pitchFamily="2" charset="-122"/>
                <a:ea typeface="宋体" panose="02010600030101010101" pitchFamily="2" charset="-122"/>
              </a:rPr>
              <a:t>的</a:t>
            </a:r>
            <a:r>
              <a:rPr lang="zh-CN" altLang="zh-CN" dirty="0">
                <a:solidFill>
                  <a:srgbClr val="000000"/>
                </a:solidFill>
                <a:latin typeface="宋体" panose="02010600030101010101" pitchFamily="2" charset="-122"/>
                <a:ea typeface="宋体" panose="02010600030101010101" pitchFamily="2" charset="-122"/>
              </a:rPr>
              <a:t>基本目标是改善残疾人身心、社会、职业功能</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使残疾人能在某种意义上像正常人一样过着积极的生产性的生活。它又包括两方面：</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1.</a:t>
            </a:r>
            <a:r>
              <a:rPr lang="zh-CN" altLang="zh-CN" dirty="0">
                <a:solidFill>
                  <a:srgbClr val="000000"/>
                </a:solidFill>
                <a:latin typeface="宋体" panose="02010600030101010101" pitchFamily="2" charset="-122"/>
                <a:ea typeface="宋体" panose="02010600030101010101" pitchFamily="2" charset="-122"/>
              </a:rPr>
              <a:t>在可能的情况下，使残疾人能够生活自理，回归社会，劳动就业，经济自主。</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2.</a:t>
            </a:r>
            <a:r>
              <a:rPr lang="zh-CN" altLang="zh-CN" dirty="0">
                <a:solidFill>
                  <a:srgbClr val="000000"/>
                </a:solidFill>
                <a:latin typeface="宋体" panose="02010600030101010101" pitchFamily="2" charset="-122"/>
                <a:ea typeface="宋体" panose="02010600030101010101" pitchFamily="2" charset="-122"/>
              </a:rPr>
              <a:t>由于残疾严重、残疾人老龄化等原因，在不能达到上述目的的情况下，增进残疾人自理程度，保持现有功能或延缓功能衰退。</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9838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残疾康复</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50290" y="2136775"/>
            <a:ext cx="9813925" cy="3351367"/>
          </a:xfrm>
          <a:prstGeom prst="rect">
            <a:avLst/>
          </a:prstGeom>
          <a:noFill/>
        </p:spPr>
        <p:txBody>
          <a:bodyPr wrap="square" rtlCol="0">
            <a:spAutoFit/>
          </a:bodyPr>
          <a:lstStyle/>
          <a:p>
            <a:pPr>
              <a:lnSpc>
                <a:spcPct val="150000"/>
              </a:lnSpc>
              <a:buFont typeface="Arial" panose="020B0604020202020204" pitchFamily="34" charset="0"/>
              <a:buNone/>
              <a:defRPr/>
            </a:pPr>
            <a:r>
              <a:rPr lang="zh-CN" altLang="zh-CN" dirty="0">
                <a:solidFill>
                  <a:srgbClr val="000000"/>
                </a:solidFill>
                <a:latin typeface="宋体" panose="02010600030101010101" pitchFamily="2" charset="-122"/>
                <a:ea typeface="宋体" panose="02010600030101010101" pitchFamily="2" charset="-122"/>
              </a:rPr>
              <a:t>（二）</a:t>
            </a:r>
            <a:r>
              <a:rPr lang="zh-CN" altLang="zh-CN" b="1" dirty="0">
                <a:solidFill>
                  <a:srgbClr val="000000"/>
                </a:solidFill>
                <a:latin typeface="宋体" panose="02010600030101010101" pitchFamily="2" charset="-122"/>
                <a:ea typeface="宋体" panose="02010600030101010101" pitchFamily="2" charset="-122"/>
              </a:rPr>
              <a:t>基本对策</a:t>
            </a:r>
            <a:endParaRPr lang="zh-CN" altLang="zh-CN" b="1"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疾病和损伤发生并造成一定的功能障碍时，需采取各种措施以（</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）恢复或改善存在的功能障碍；（</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）预防和治疗并发症；（</a:t>
            </a:r>
            <a:r>
              <a:rPr lang="en-US" altLang="zh-CN" dirty="0">
                <a:solidFill>
                  <a:srgbClr val="000000"/>
                </a:solidFill>
                <a:latin typeface="宋体" panose="02010600030101010101" pitchFamily="2" charset="-122"/>
                <a:ea typeface="宋体" panose="02010600030101010101" pitchFamily="2" charset="-122"/>
              </a:rPr>
              <a:t>3</a:t>
            </a:r>
            <a:r>
              <a:rPr lang="zh-CN" altLang="zh-CN" dirty="0">
                <a:solidFill>
                  <a:srgbClr val="000000"/>
                </a:solidFill>
                <a:latin typeface="宋体" panose="02010600030101010101" pitchFamily="2" charset="-122"/>
                <a:ea typeface="宋体" panose="02010600030101010101" pitchFamily="2" charset="-122"/>
              </a:rPr>
              <a:t>）调整心理状态，加强接受与克服困难的心理。</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2.</a:t>
            </a:r>
            <a:r>
              <a:rPr lang="zh-CN" altLang="zh-CN" dirty="0">
                <a:solidFill>
                  <a:srgbClr val="000000"/>
                </a:solidFill>
                <a:latin typeface="宋体" panose="02010600030101010101" pitchFamily="2" charset="-122"/>
                <a:ea typeface="宋体" panose="02010600030101010101" pitchFamily="2" charset="-122"/>
              </a:rPr>
              <a:t>对已形成残疾者：（</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）利用和加强残存的功能，以代偿以及必要的矫形手术等；（</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）假肢、支具、轮椅、辅助器的装配和使用，以</a:t>
            </a:r>
            <a:r>
              <a:rPr lang="zh-CN" altLang="en-US" dirty="0">
                <a:solidFill>
                  <a:srgbClr val="000000"/>
                </a:solidFill>
                <a:latin typeface="宋体" panose="02010600030101010101" pitchFamily="2" charset="-122"/>
                <a:ea typeface="宋体" panose="02010600030101010101" pitchFamily="2" charset="-122"/>
              </a:rPr>
              <a:t>补</a:t>
            </a:r>
            <a:r>
              <a:rPr lang="zh-CN" altLang="zh-CN" dirty="0">
                <a:solidFill>
                  <a:srgbClr val="000000"/>
                </a:solidFill>
                <a:latin typeface="宋体" panose="02010600030101010101" pitchFamily="2" charset="-122"/>
                <a:ea typeface="宋体" panose="02010600030101010101" pitchFamily="2" charset="-122"/>
              </a:rPr>
              <a:t>偿功能。</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buFont typeface="Arial" panose="020B0604020202020204" pitchFamily="34" charset="0"/>
              <a:buNone/>
              <a:defRPr/>
            </a:pPr>
            <a:r>
              <a:rPr lang="en-US" altLang="zh-CN" dirty="0">
                <a:solidFill>
                  <a:srgbClr val="000000"/>
                </a:solidFill>
                <a:latin typeface="宋体" panose="02010600030101010101" pitchFamily="2" charset="-122"/>
                <a:ea typeface="宋体" panose="02010600030101010101" pitchFamily="2" charset="-122"/>
              </a:rPr>
              <a:t> 3.</a:t>
            </a:r>
            <a:r>
              <a:rPr lang="zh-CN" altLang="zh-CN" dirty="0">
                <a:solidFill>
                  <a:srgbClr val="000000"/>
                </a:solidFill>
                <a:latin typeface="宋体" panose="02010600030101010101" pitchFamily="2" charset="-122"/>
                <a:ea typeface="宋体" panose="02010600030101010101" pitchFamily="2" charset="-122"/>
              </a:rPr>
              <a:t>对因残疾导致的社会参与受限者：（</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）改善居住和社会环境，包括住宅、公共建筑、街道、交通工具等；（</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）改善家庭环境，包括家属在心理上、护理上、经济上支持；（</a:t>
            </a:r>
            <a:r>
              <a:rPr lang="en-US" altLang="zh-CN" dirty="0">
                <a:solidFill>
                  <a:srgbClr val="000000"/>
                </a:solidFill>
                <a:latin typeface="宋体" panose="02010600030101010101" pitchFamily="2" charset="-122"/>
                <a:ea typeface="宋体" panose="02010600030101010101" pitchFamily="2" charset="-122"/>
              </a:rPr>
              <a:t>3</a:t>
            </a:r>
            <a:r>
              <a:rPr lang="zh-CN" altLang="zh-CN" dirty="0">
                <a:solidFill>
                  <a:srgbClr val="000000"/>
                </a:solidFill>
                <a:latin typeface="宋体" panose="02010600030101010101" pitchFamily="2" charset="-122"/>
                <a:ea typeface="宋体" panose="02010600030101010101" pitchFamily="2" charset="-122"/>
              </a:rPr>
              <a:t>）促进就业，保证受教育和过有意义的生活。</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2114550"/>
            <a:ext cx="7609840" cy="2306955"/>
          </a:xfrm>
          <a:prstGeom prst="rect">
            <a:avLst/>
          </a:prstGeom>
          <a:noFill/>
          <a:ln>
            <a:noFill/>
          </a:ln>
        </p:spPr>
        <p:txBody>
          <a:bodyPr wrap="square" rtlCol="0" anchor="t">
            <a:spAutoFit/>
          </a:bodyPr>
          <a:lstStyle/>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任务二</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残疾</a:t>
            </a: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的流行病学 </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576507" y="97384"/>
            <a:ext cx="1668644"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a:t>
            </a:r>
            <a:r>
              <a:rPr lang="zh-CN" altLang="en-US" sz="2800" b="1" dirty="0">
                <a:solidFill>
                  <a:schemeClr val="bg1"/>
                </a:solidFill>
                <a:latin typeface="Calibri" panose="020F0502020204030204" pitchFamily="34" charset="0"/>
                <a:ea typeface="微软雅黑" panose="020B0503020204020204" charset="-122"/>
              </a:rPr>
              <a:t>概念</a:t>
            </a:r>
            <a:endParaRPr lang="zh-CN" altLang="zh-CN" sz="2800" b="1" dirty="0">
              <a:solidFill>
                <a:schemeClr val="bg1"/>
              </a:solidFill>
              <a:latin typeface="黑体" panose="02010609060101010101"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53672" y="2126587"/>
            <a:ext cx="10589902" cy="2948499"/>
          </a:xfrm>
          <a:prstGeom prst="rect">
            <a:avLst/>
          </a:prstGeom>
          <a:noFill/>
        </p:spPr>
        <p:txBody>
          <a:bodyPr wrap="square" rtlCol="0">
            <a:spAutoFit/>
          </a:bodyPr>
          <a:lstStyle/>
          <a:p>
            <a:pPr>
              <a:lnSpc>
                <a:spcPct val="200000"/>
              </a:lnSpc>
              <a:spcBef>
                <a:spcPct val="20000"/>
              </a:spcBef>
              <a:buClr>
                <a:srgbClr val="66C1FC"/>
              </a:buClr>
              <a:buFont typeface="Arial" panose="020B0604020202020204" pitchFamily="34" charset="0"/>
              <a:buNone/>
            </a:pPr>
            <a:r>
              <a:rPr lang="zh-CN" altLang="zh-CN" sz="1600" dirty="0">
                <a:solidFill>
                  <a:srgbClr val="000000"/>
                </a:solidFill>
                <a:latin typeface="宋体" panose="02010600030101010101" pitchFamily="2" charset="-122"/>
                <a:ea typeface="宋体" panose="02010600030101010101" pitchFamily="2" charset="-122"/>
              </a:rPr>
              <a:t>（一）</a:t>
            </a:r>
            <a:r>
              <a:rPr lang="zh-CN" altLang="zh-CN" sz="1600" b="1" dirty="0">
                <a:solidFill>
                  <a:srgbClr val="000000"/>
                </a:solidFill>
                <a:latin typeface="宋体" panose="02010600030101010101" pitchFamily="2" charset="-122"/>
                <a:ea typeface="宋体" panose="02010600030101010101" pitchFamily="2" charset="-122"/>
              </a:rPr>
              <a:t>流行病学</a:t>
            </a:r>
            <a:r>
              <a:rPr lang="zh-CN" altLang="en-US" sz="1600" dirty="0">
                <a:solidFill>
                  <a:srgbClr val="000000"/>
                </a:solidFill>
                <a:latin typeface="宋体" panose="02010600030101010101" pitchFamily="2" charset="-122"/>
                <a:ea typeface="宋体" panose="02010600030101010101" pitchFamily="2" charset="-122"/>
              </a:rPr>
              <a:t>：</a:t>
            </a:r>
            <a:r>
              <a:rPr lang="zh-CN" altLang="zh-CN" sz="1600" dirty="0">
                <a:solidFill>
                  <a:srgbClr val="000000"/>
                </a:solidFill>
                <a:latin typeface="宋体" panose="02010600030101010101" pitchFamily="2" charset="-122"/>
                <a:ea typeface="宋体" panose="02010600030101010101" pitchFamily="2" charset="-122"/>
              </a:rPr>
              <a:t>是指研究人群中疾病与健康状况的分布及其影响因素，并制订预防、控制疾病及促进健康的策略和措施的</a:t>
            </a:r>
            <a:r>
              <a:rPr lang="zh-CN" altLang="en-US" sz="1600" dirty="0">
                <a:solidFill>
                  <a:srgbClr val="000000"/>
                </a:solidFill>
                <a:latin typeface="宋体" panose="02010600030101010101" pitchFamily="2" charset="-122"/>
                <a:ea typeface="宋体" panose="02010600030101010101" pitchFamily="2" charset="-122"/>
              </a:rPr>
              <a:t>科学</a:t>
            </a:r>
            <a:r>
              <a:rPr lang="zh-CN" altLang="zh-CN" sz="1600" dirty="0">
                <a:solidFill>
                  <a:srgbClr val="000000"/>
                </a:solidFill>
                <a:latin typeface="宋体" panose="02010600030101010101" pitchFamily="2" charset="-122"/>
                <a:ea typeface="宋体" panose="02010600030101010101" pitchFamily="2" charset="-122"/>
              </a:rPr>
              <a:t>。</a:t>
            </a:r>
            <a:endParaRPr lang="zh-CN" altLang="zh-CN" sz="1600" dirty="0">
              <a:solidFill>
                <a:srgbClr val="000000"/>
              </a:solidFill>
              <a:latin typeface="宋体" panose="02010600030101010101" pitchFamily="2" charset="-122"/>
              <a:ea typeface="宋体" panose="02010600030101010101" pitchFamily="2" charset="-122"/>
            </a:endParaRPr>
          </a:p>
          <a:p>
            <a:pPr>
              <a:lnSpc>
                <a:spcPct val="200000"/>
              </a:lnSpc>
              <a:spcBef>
                <a:spcPct val="20000"/>
              </a:spcBef>
              <a:buClr>
                <a:srgbClr val="66C1FC"/>
              </a:buClr>
              <a:buFont typeface="Arial" panose="020B0604020202020204" pitchFamily="34" charset="0"/>
              <a:buNone/>
            </a:pPr>
            <a:r>
              <a:rPr lang="zh-CN" altLang="en-US" sz="1600" dirty="0">
                <a:solidFill>
                  <a:srgbClr val="000000"/>
                </a:solidFill>
                <a:latin typeface="宋体" panose="02010600030101010101" pitchFamily="2" charset="-122"/>
                <a:ea typeface="宋体" panose="02010600030101010101" pitchFamily="2" charset="-122"/>
              </a:rPr>
              <a:t>（二）</a:t>
            </a:r>
            <a:r>
              <a:rPr lang="zh-CN" altLang="zh-CN" sz="1600" b="1" dirty="0">
                <a:solidFill>
                  <a:srgbClr val="000000"/>
                </a:solidFill>
                <a:latin typeface="宋体" panose="02010600030101010101" pitchFamily="2" charset="-122"/>
                <a:ea typeface="宋体" panose="02010600030101010101" pitchFamily="2" charset="-122"/>
              </a:rPr>
              <a:t>流行病学调查</a:t>
            </a:r>
            <a:r>
              <a:rPr lang="zh-CN" altLang="en-US" sz="1600" dirty="0">
                <a:solidFill>
                  <a:srgbClr val="000000"/>
                </a:solidFill>
                <a:latin typeface="宋体" panose="02010600030101010101" pitchFamily="2" charset="-122"/>
                <a:ea typeface="宋体" panose="02010600030101010101" pitchFamily="2" charset="-122"/>
              </a:rPr>
              <a:t>：</a:t>
            </a:r>
            <a:r>
              <a:rPr lang="zh-CN" altLang="zh-CN" sz="1600" dirty="0">
                <a:solidFill>
                  <a:srgbClr val="000000"/>
                </a:solidFill>
                <a:latin typeface="宋体" panose="02010600030101010101" pitchFamily="2" charset="-122"/>
                <a:ea typeface="宋体" panose="02010600030101010101" pitchFamily="2" charset="-122"/>
              </a:rPr>
              <a:t>是指用流行病学的方法进行的调查研究。主要用于研究疾病、健康和卫生事件的分布及其决定因素。通过这些研究将提出合理的预防保健对策和健康服务措施，并评价这些对策和措施的效果</a:t>
            </a:r>
            <a:r>
              <a:rPr lang="zh-CN" altLang="en-US" sz="1600" dirty="0">
                <a:solidFill>
                  <a:srgbClr val="000000"/>
                </a:solidFill>
                <a:latin typeface="宋体" panose="02010600030101010101" pitchFamily="2" charset="-122"/>
                <a:ea typeface="宋体" panose="02010600030101010101" pitchFamily="2" charset="-122"/>
              </a:rPr>
              <a:t>。</a:t>
            </a:r>
            <a:endParaRPr lang="en-US" altLang="zh-CN" sz="1600" dirty="0">
              <a:solidFill>
                <a:srgbClr val="000000"/>
              </a:solidFill>
              <a:latin typeface="宋体" panose="02010600030101010101" pitchFamily="2" charset="-122"/>
              <a:ea typeface="宋体" panose="02010600030101010101" pitchFamily="2" charset="-122"/>
            </a:endParaRPr>
          </a:p>
          <a:p>
            <a:pPr>
              <a:lnSpc>
                <a:spcPct val="200000"/>
              </a:lnSpc>
              <a:spcBef>
                <a:spcPct val="20000"/>
              </a:spcBef>
              <a:buClr>
                <a:srgbClr val="66C1FC"/>
              </a:buClr>
              <a:buFont typeface="Arial" panose="020B0604020202020204" pitchFamily="34" charset="0"/>
              <a:buNone/>
            </a:pPr>
            <a:r>
              <a:rPr lang="zh-CN" altLang="en-US" sz="1600" dirty="0">
                <a:solidFill>
                  <a:srgbClr val="000000"/>
                </a:solidFill>
                <a:latin typeface="宋体" panose="02010600030101010101" pitchFamily="2" charset="-122"/>
                <a:ea typeface="宋体" panose="02010600030101010101" pitchFamily="2" charset="-122"/>
              </a:rPr>
              <a:t>（三）</a:t>
            </a:r>
            <a:r>
              <a:rPr lang="zh-CN" altLang="zh-CN" sz="1600" b="1" dirty="0">
                <a:solidFill>
                  <a:srgbClr val="000000"/>
                </a:solidFill>
                <a:latin typeface="宋体" panose="02010600030101010101" pitchFamily="2" charset="-122"/>
                <a:ea typeface="宋体" panose="02010600030101010101" pitchFamily="2" charset="-122"/>
              </a:rPr>
              <a:t>残疾的流行病学</a:t>
            </a:r>
            <a:r>
              <a:rPr lang="zh-CN" altLang="en-US" sz="1600" dirty="0">
                <a:solidFill>
                  <a:srgbClr val="000000"/>
                </a:solidFill>
                <a:latin typeface="宋体" panose="02010600030101010101" pitchFamily="2" charset="-122"/>
                <a:ea typeface="宋体" panose="02010600030101010101" pitchFamily="2" charset="-122"/>
              </a:rPr>
              <a:t>：</a:t>
            </a:r>
            <a:r>
              <a:rPr lang="zh-CN" altLang="zh-CN" sz="1600" dirty="0">
                <a:solidFill>
                  <a:srgbClr val="000000"/>
                </a:solidFill>
                <a:latin typeface="宋体" panose="02010600030101010101" pitchFamily="2" charset="-122"/>
                <a:ea typeface="宋体" panose="02010600030101010101" pitchFamily="2" charset="-122"/>
              </a:rPr>
              <a:t>指研究人群中残疾的分布、原因及其影响因素，并制订预防、控制残疾的策略和措施的</a:t>
            </a:r>
            <a:r>
              <a:rPr lang="zh-CN" altLang="en-US" sz="1600" dirty="0">
                <a:solidFill>
                  <a:srgbClr val="000000"/>
                </a:solidFill>
                <a:latin typeface="宋体" panose="02010600030101010101" pitchFamily="2" charset="-122"/>
                <a:ea typeface="宋体" panose="02010600030101010101" pitchFamily="2" charset="-122"/>
              </a:rPr>
              <a:t>科学</a:t>
            </a:r>
            <a:r>
              <a:rPr lang="zh-CN" altLang="zh-CN" sz="1600" dirty="0">
                <a:solidFill>
                  <a:srgbClr val="FFFFFF"/>
                </a:solidFill>
                <a:latin typeface="宋体" panose="02010600030101010101" pitchFamily="2" charset="-122"/>
                <a:ea typeface="宋体" panose="02010600030101010101" pitchFamily="2" charset="-122"/>
              </a:rPr>
              <a:t>。</a:t>
            </a:r>
            <a:endParaRPr lang="zh-CN" altLang="zh-CN" sz="1600" dirty="0">
              <a:solidFill>
                <a:srgbClr val="FFFFFF"/>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sz="16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521969" y="1488058"/>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259838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研究内容</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799466" y="1767224"/>
            <a:ext cx="9813925" cy="3672840"/>
          </a:xfrm>
          <a:prstGeom prst="rect">
            <a:avLst/>
          </a:prstGeom>
          <a:noFill/>
        </p:spPr>
        <p:txBody>
          <a:bodyPr wrap="square" rtlCol="0">
            <a:spAutoFit/>
          </a:bodyPr>
          <a:lstStyle/>
          <a:p>
            <a:pPr>
              <a:lnSpc>
                <a:spcPct val="150000"/>
              </a:lnSpc>
              <a:spcBef>
                <a:spcPct val="20000"/>
              </a:spcBef>
              <a:buClr>
                <a:srgbClr val="66C1FC"/>
              </a:buClr>
              <a:buFont typeface="Arial" panose="020B0604020202020204" pitchFamily="34" charset="0"/>
              <a:buNone/>
            </a:pPr>
            <a:r>
              <a:rPr lang="zh-CN" altLang="zh-CN" sz="2000" dirty="0">
                <a:solidFill>
                  <a:srgbClr val="000000"/>
                </a:solidFill>
                <a:latin typeface="宋体" panose="02010600030101010101" pitchFamily="2" charset="-122"/>
                <a:ea typeface="宋体" panose="02010600030101010101" pitchFamily="2" charset="-122"/>
              </a:rPr>
              <a:t>（一）</a:t>
            </a:r>
            <a:r>
              <a:rPr lang="zh-CN" altLang="zh-CN" b="1" dirty="0">
                <a:solidFill>
                  <a:srgbClr val="000000"/>
                </a:solidFill>
                <a:latin typeface="宋体" panose="02010600030101010101" pitchFamily="2" charset="-122"/>
                <a:ea typeface="宋体" panose="02010600030101010101" pitchFamily="2" charset="-122"/>
              </a:rPr>
              <a:t>残疾分布及影响因素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研究各类残疾在不同地区、不同时间、不同人群中的发病率、患病率或死亡率等</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rgbClr val="66C1FC"/>
              </a:buClr>
              <a:buFont typeface="Arial" panose="020B0604020202020204" pitchFamily="34" charset="0"/>
              <a:buNone/>
            </a:pPr>
            <a:r>
              <a:rPr lang="zh-CN" altLang="zh-CN" dirty="0">
                <a:solidFill>
                  <a:srgbClr val="000000"/>
                </a:solidFill>
                <a:latin typeface="宋体" panose="02010600030101010101" pitchFamily="2" charset="-122"/>
                <a:ea typeface="宋体" panose="02010600030101010101" pitchFamily="2" charset="-122"/>
              </a:rPr>
              <a:t>（二）</a:t>
            </a:r>
            <a:r>
              <a:rPr lang="zh-CN" altLang="zh-CN" b="1" dirty="0">
                <a:solidFill>
                  <a:srgbClr val="000000"/>
                </a:solidFill>
                <a:latin typeface="宋体" panose="02010600030101010101" pitchFamily="2" charset="-122"/>
                <a:ea typeface="宋体" panose="02010600030101010101" pitchFamily="2" charset="-122"/>
              </a:rPr>
              <a:t>残疾流行因素和病因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有许多种残疾的原因或流行因素至今尚不明，残疾流行病学应探讨促成残疾发生的原因及流行因素。</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rgbClr val="66C1FC"/>
              </a:buClr>
              <a:buFont typeface="Arial" panose="020B0604020202020204" pitchFamily="34" charset="0"/>
              <a:buNone/>
            </a:pPr>
            <a:r>
              <a:rPr lang="zh-CN" altLang="zh-CN" dirty="0">
                <a:solidFill>
                  <a:srgbClr val="000000"/>
                </a:solidFill>
                <a:latin typeface="宋体" panose="02010600030101010101" pitchFamily="2" charset="-122"/>
                <a:ea typeface="宋体" panose="02010600030101010101" pitchFamily="2" charset="-122"/>
              </a:rPr>
              <a:t>（三）</a:t>
            </a:r>
            <a:r>
              <a:rPr lang="zh-CN" altLang="zh-CN" b="1" dirty="0">
                <a:solidFill>
                  <a:srgbClr val="000000"/>
                </a:solidFill>
                <a:latin typeface="宋体" panose="02010600030101010101" pitchFamily="2" charset="-122"/>
                <a:ea typeface="宋体" panose="02010600030101010101" pitchFamily="2" charset="-122"/>
              </a:rPr>
              <a:t>残疾患病率预测</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根据人群调查研究，可以估计某因素引起个人患某种残疾的危险性，以及不患某残疾的机率。</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rgbClr val="66C1FC"/>
              </a:buClr>
              <a:buFont typeface="Arial" panose="020B0604020202020204" pitchFamily="34" charset="0"/>
              <a:buNone/>
            </a:pPr>
            <a:r>
              <a:rPr lang="zh-CN" altLang="zh-CN" dirty="0">
                <a:solidFill>
                  <a:srgbClr val="000000"/>
                </a:solidFill>
                <a:latin typeface="宋体" panose="02010600030101010101" pitchFamily="2" charset="-122"/>
                <a:ea typeface="宋体" panose="02010600030101010101" pitchFamily="2" charset="-122"/>
              </a:rPr>
              <a:t>（四）</a:t>
            </a:r>
            <a:r>
              <a:rPr lang="zh-CN" altLang="zh-CN" b="1" dirty="0">
                <a:solidFill>
                  <a:srgbClr val="000000"/>
                </a:solidFill>
                <a:latin typeface="宋体" panose="02010600030101010101" pitchFamily="2" charset="-122"/>
                <a:ea typeface="宋体" panose="02010600030101010101" pitchFamily="2" charset="-122"/>
              </a:rPr>
              <a:t>研究制订预防对策和措施</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采用哪种对策或措施可少残疾发生，或使一个地区既经济又迅速地控制某种残疾等</a:t>
            </a:r>
            <a:r>
              <a:rPr lang="zh-CN" altLang="zh-CN" sz="2000" dirty="0">
                <a:solidFill>
                  <a:srgbClr val="000000"/>
                </a:solidFill>
                <a:latin typeface="宋体" panose="02010600030101010101" pitchFamily="2" charset="-122"/>
                <a:ea typeface="宋体" panose="02010600030101010101" pitchFamily="2" charset="-122"/>
              </a:rPr>
              <a:t>。</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研究方法与应用</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55742" y="1898236"/>
            <a:ext cx="10480516" cy="4043864"/>
          </a:xfrm>
          <a:prstGeom prst="rect">
            <a:avLst/>
          </a:prstGeom>
          <a:noFill/>
        </p:spPr>
        <p:txBody>
          <a:bodyPr wrap="square" rtlCol="0">
            <a:spAutoFit/>
          </a:bodyPr>
          <a:lstStyle/>
          <a:p>
            <a:pPr>
              <a:lnSpc>
                <a:spcPct val="150000"/>
              </a:lnSpc>
              <a:spcBef>
                <a:spcPct val="20000"/>
              </a:spcBef>
              <a:buClr>
                <a:srgbClr val="66C1FC"/>
              </a:buClr>
              <a:buFont typeface="Arial" panose="020B0604020202020204" pitchFamily="34" charset="0"/>
              <a:buNone/>
            </a:pPr>
            <a:r>
              <a:rPr lang="zh-CN" altLang="zh-CN" dirty="0">
                <a:solidFill>
                  <a:srgbClr val="000000"/>
                </a:solidFill>
                <a:latin typeface="宋体" panose="02010600030101010101" pitchFamily="2" charset="-122"/>
                <a:ea typeface="宋体" panose="02010600030101010101" pitchFamily="2" charset="-122"/>
              </a:rPr>
              <a:t>残疾流行病学研究主要包括观察性研究和实验性研究两大类，各类又包括不同的研究方法：</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rgbClr val="66C1FC"/>
              </a:buClr>
              <a:buFont typeface="Arial" panose="020B0604020202020204" pitchFamily="34" charset="0"/>
              <a:buNone/>
            </a:pPr>
            <a:r>
              <a:rPr lang="zh-CN" altLang="zh-CN" dirty="0">
                <a:solidFill>
                  <a:srgbClr val="000000"/>
                </a:solidFill>
                <a:latin typeface="宋体" panose="02010600030101010101" pitchFamily="2" charset="-122"/>
                <a:ea typeface="宋体" panose="02010600030101010101" pitchFamily="2" charset="-122"/>
              </a:rPr>
              <a:t>（一）</a:t>
            </a:r>
            <a:r>
              <a:rPr lang="zh-CN" altLang="en-US" b="1" dirty="0">
                <a:solidFill>
                  <a:srgbClr val="000000"/>
                </a:solidFill>
                <a:latin typeface="宋体" panose="02010600030101010101" pitchFamily="2" charset="-122"/>
                <a:ea typeface="宋体" panose="02010600030101010101" pitchFamily="2" charset="-122"/>
              </a:rPr>
              <a:t>观察性研究</a:t>
            </a:r>
            <a:endParaRPr lang="zh-CN" altLang="zh-CN" b="1" u="sng" dirty="0">
              <a:latin typeface="宋体" panose="02010600030101010101" pitchFamily="2" charset="-122"/>
              <a:ea typeface="宋体" panose="02010600030101010101" pitchFamily="2" charset="-122"/>
            </a:endParaRPr>
          </a:p>
          <a:p>
            <a:pPr>
              <a:lnSpc>
                <a:spcPct val="150000"/>
              </a:lnSpc>
              <a:spcBef>
                <a:spcPct val="20000"/>
              </a:spcBef>
              <a:buClr>
                <a:srgbClr val="66C1FC"/>
              </a:buClr>
              <a:buFont typeface="Arial" panose="020B0604020202020204" pitchFamily="34" charset="0"/>
              <a:buNone/>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指研究者不对被观察者的暴</a:t>
            </a:r>
            <a:r>
              <a:rPr lang="zh-CN" altLang="zh-CN" dirty="0">
                <a:solidFill>
                  <a:srgbClr val="000000"/>
                </a:solidFill>
                <a:ea typeface="宋体" panose="02010600030101010101" pitchFamily="2" charset="-122"/>
              </a:rPr>
              <a:t>露情况加以限制，通过现场调查分析的方法，进行流行病学研究；主要包括</a:t>
            </a:r>
            <a:r>
              <a:rPr lang="zh-CN" altLang="en-US" dirty="0">
                <a:solidFill>
                  <a:srgbClr val="000000"/>
                </a:solidFill>
                <a:ea typeface="宋体" panose="02010600030101010101" pitchFamily="2" charset="-122"/>
              </a:rPr>
              <a:t>横断面研究</a:t>
            </a:r>
            <a:r>
              <a:rPr lang="zh-CN" altLang="zh-CN" dirty="0">
                <a:solidFill>
                  <a:srgbClr val="000000"/>
                </a:solidFill>
                <a:ea typeface="宋体" panose="02010600030101010101" pitchFamily="2" charset="-122"/>
              </a:rPr>
              <a:t>、</a:t>
            </a:r>
            <a:r>
              <a:rPr lang="zh-CN" altLang="en-US" dirty="0">
                <a:solidFill>
                  <a:srgbClr val="000000"/>
                </a:solidFill>
                <a:ea typeface="宋体" panose="02010600030101010101" pitchFamily="2" charset="-122"/>
              </a:rPr>
              <a:t>病例对照研究</a:t>
            </a:r>
            <a:r>
              <a:rPr lang="zh-CN" altLang="zh-CN" dirty="0">
                <a:solidFill>
                  <a:srgbClr val="000000"/>
                </a:solidFill>
                <a:ea typeface="宋体" panose="02010600030101010101" pitchFamily="2" charset="-122"/>
              </a:rPr>
              <a:t>和定群研究三种方法。</a:t>
            </a:r>
            <a:endParaRPr lang="zh-CN"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r>
              <a:rPr lang="en-US" altLang="zh-CN" dirty="0">
                <a:solidFill>
                  <a:srgbClr val="000000"/>
                </a:solidFill>
                <a:ea typeface="宋体" panose="02010600030101010101" pitchFamily="2" charset="-122"/>
              </a:rPr>
              <a:t>  1.</a:t>
            </a:r>
            <a:r>
              <a:rPr lang="zh-CN" altLang="en-US" dirty="0">
                <a:solidFill>
                  <a:srgbClr val="000000"/>
                </a:solidFill>
                <a:ea typeface="宋体" panose="02010600030101010101" pitchFamily="2" charset="-122"/>
              </a:rPr>
              <a:t>描述性研究</a:t>
            </a: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是流行病学研究的基础，主要方法为现况研究，通过调查，了解残疾在时间、空间和人群中的分布情况，为研究和控制残疾提供线索，为制定卫生政策提供参考。</a:t>
            </a:r>
            <a:endParaRPr lang="zh-CN"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r>
              <a:rPr lang="en-US" altLang="zh-CN" dirty="0">
                <a:solidFill>
                  <a:srgbClr val="000000"/>
                </a:solidFill>
                <a:ea typeface="宋体" panose="02010600030101010101" pitchFamily="2" charset="-122"/>
              </a:rPr>
              <a:t>  2.</a:t>
            </a:r>
            <a:r>
              <a:rPr lang="zh-CN" altLang="en-US" dirty="0">
                <a:solidFill>
                  <a:srgbClr val="000000"/>
                </a:solidFill>
                <a:ea typeface="宋体" panose="02010600030101010101" pitchFamily="2" charset="-122"/>
              </a:rPr>
              <a:t>分析</a:t>
            </a:r>
            <a:r>
              <a:rPr lang="zh-CN" altLang="zh-CN" dirty="0">
                <a:solidFill>
                  <a:srgbClr val="000000"/>
                </a:solidFill>
                <a:ea typeface="宋体" panose="02010600030101010101" pitchFamily="2" charset="-122"/>
              </a:rPr>
              <a:t>性研究</a:t>
            </a: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通过观察和询问，对可能的残疾</a:t>
            </a:r>
            <a:r>
              <a:rPr lang="zh-CN" altLang="en-US" dirty="0">
                <a:solidFill>
                  <a:srgbClr val="000000"/>
                </a:solidFill>
                <a:ea typeface="宋体" panose="02010600030101010101" pitchFamily="2" charset="-122"/>
              </a:rPr>
              <a:t>相关</a:t>
            </a:r>
            <a:r>
              <a:rPr lang="zh-CN" altLang="zh-CN" dirty="0">
                <a:solidFill>
                  <a:srgbClr val="000000"/>
                </a:solidFill>
                <a:ea typeface="宋体" panose="02010600030101010101" pitchFamily="2" charset="-122"/>
              </a:rPr>
              <a:t>因素进行检验。一般是选择一个特定的人群，对由描述性研究提出的病因或流行因素的假设进行分析检验。</a:t>
            </a:r>
            <a:endParaRPr lang="zh-CN"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endParaRPr lang="zh-CN" altLang="zh-CN" dirty="0">
              <a:solidFill>
                <a:srgbClr val="000000"/>
              </a:solidFill>
              <a:ea typeface="宋体" panose="02010600030101010101" pitchFamily="2" charset="-122"/>
            </a:endParaRPr>
          </a:p>
        </p:txBody>
      </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a:t>
            </a: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研究方法与应用</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82980" y="1929130"/>
            <a:ext cx="10268116" cy="3517566"/>
          </a:xfrm>
          <a:prstGeom prst="rect">
            <a:avLst/>
          </a:prstGeom>
          <a:noFill/>
        </p:spPr>
        <p:txBody>
          <a:bodyPr wrap="square" rtlCol="0">
            <a:spAutoFit/>
          </a:bodyPr>
          <a:lstStyle/>
          <a:p>
            <a:pPr>
              <a:lnSpc>
                <a:spcPct val="150000"/>
              </a:lnSpc>
              <a:spcBef>
                <a:spcPct val="20000"/>
              </a:spcBef>
              <a:buClr>
                <a:srgbClr val="66C1FC"/>
              </a:buClr>
              <a:buFont typeface="Wingdings" panose="05000000000000000000" pitchFamily="2" charset="2"/>
              <a:buNone/>
            </a:pPr>
            <a:r>
              <a:rPr lang="zh-CN" altLang="zh-CN" dirty="0">
                <a:solidFill>
                  <a:srgbClr val="000000"/>
                </a:solidFill>
                <a:ea typeface="宋体" panose="02010600030101010101" pitchFamily="2" charset="-122"/>
              </a:rPr>
              <a:t>分析性研究主要包括</a:t>
            </a:r>
            <a:r>
              <a:rPr lang="en-US" altLang="zh-CN" dirty="0">
                <a:solidFill>
                  <a:srgbClr val="000000"/>
                </a:solidFill>
                <a:ea typeface="宋体" panose="02010600030101010101" pitchFamily="2" charset="-122"/>
              </a:rPr>
              <a:t> </a:t>
            </a:r>
            <a:r>
              <a:rPr lang="zh-CN" altLang="en-US" dirty="0">
                <a:solidFill>
                  <a:srgbClr val="000000"/>
                </a:solidFill>
                <a:ea typeface="宋体" panose="02010600030101010101" pitchFamily="2" charset="-122"/>
              </a:rPr>
              <a:t>病例</a:t>
            </a:r>
            <a:r>
              <a:rPr lang="en-US" altLang="zh-CN" dirty="0">
                <a:solidFill>
                  <a:srgbClr val="000000"/>
                </a:solidFill>
                <a:ea typeface="宋体" panose="02010600030101010101" pitchFamily="2" charset="-122"/>
              </a:rPr>
              <a:t>-</a:t>
            </a:r>
            <a:r>
              <a:rPr lang="zh-CN" altLang="en-US" dirty="0">
                <a:solidFill>
                  <a:srgbClr val="000000"/>
                </a:solidFill>
                <a:ea typeface="宋体" panose="02010600030101010101" pitchFamily="2" charset="-122"/>
              </a:rPr>
              <a:t>对照研究</a:t>
            </a:r>
            <a:r>
              <a:rPr lang="zh-CN" altLang="zh-CN" dirty="0">
                <a:solidFill>
                  <a:srgbClr val="000000"/>
                </a:solidFill>
                <a:ea typeface="宋体" panose="02010600030101010101" pitchFamily="2" charset="-122"/>
              </a:rPr>
              <a:t>（</a:t>
            </a:r>
            <a:r>
              <a:rPr lang="en-US" altLang="zh-CN" dirty="0">
                <a:solidFill>
                  <a:srgbClr val="000000"/>
                </a:solidFill>
                <a:ea typeface="宋体" panose="02010600030101010101" pitchFamily="2" charset="-122"/>
              </a:rPr>
              <a:t>case-control study</a:t>
            </a:r>
            <a:r>
              <a:rPr lang="zh-CN" altLang="zh-CN" dirty="0">
                <a:solidFill>
                  <a:srgbClr val="000000"/>
                </a:solidFill>
                <a:ea typeface="宋体" panose="02010600030101010101" pitchFamily="2" charset="-122"/>
              </a:rPr>
              <a:t>）和世代研究（</a:t>
            </a:r>
            <a:r>
              <a:rPr lang="en-US" altLang="zh-CN" dirty="0">
                <a:solidFill>
                  <a:srgbClr val="000000"/>
                </a:solidFill>
                <a:ea typeface="宋体" panose="02010600030101010101" pitchFamily="2" charset="-122"/>
              </a:rPr>
              <a:t>cohort study</a:t>
            </a:r>
            <a:r>
              <a:rPr lang="zh-CN" altLang="zh-CN" dirty="0">
                <a:solidFill>
                  <a:srgbClr val="000000"/>
                </a:solidFill>
                <a:ea typeface="宋体" panose="02010600030101010101" pitchFamily="2" charset="-122"/>
              </a:rPr>
              <a:t>）（也叫</a:t>
            </a:r>
            <a:r>
              <a:rPr lang="zh-CN" altLang="en-US" dirty="0">
                <a:solidFill>
                  <a:srgbClr val="000000"/>
                </a:solidFill>
                <a:ea typeface="宋体" panose="02010600030101010101" pitchFamily="2" charset="-122"/>
              </a:rPr>
              <a:t>定群研究或队列研究</a:t>
            </a:r>
            <a:r>
              <a:rPr lang="zh-CN" altLang="zh-CN" dirty="0">
                <a:solidFill>
                  <a:srgbClr val="000000"/>
                </a:solidFill>
                <a:ea typeface="宋体" panose="02010600030101010101" pitchFamily="2" charset="-122"/>
              </a:rPr>
              <a:t>）</a:t>
            </a:r>
            <a:r>
              <a:rPr lang="zh-CN" altLang="zh-CN" dirty="0">
                <a:ea typeface="宋体" panose="02010600030101010101" pitchFamily="2" charset="-122"/>
              </a:rPr>
              <a:t>。</a:t>
            </a:r>
            <a:endParaRPr lang="en-US"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r>
              <a:rPr lang="en-US" altLang="zh-CN" dirty="0">
                <a:solidFill>
                  <a:srgbClr val="000000"/>
                </a:solidFill>
                <a:ea typeface="宋体" panose="02010600030101010101" pitchFamily="2" charset="-122"/>
              </a:rPr>
              <a:t>(1)</a:t>
            </a:r>
            <a:r>
              <a:rPr lang="zh-CN" altLang="zh-CN" b="1" dirty="0">
                <a:solidFill>
                  <a:srgbClr val="000000"/>
                </a:solidFill>
                <a:ea typeface="宋体" panose="02010600030101010101" pitchFamily="2" charset="-122"/>
              </a:rPr>
              <a:t>病例</a:t>
            </a:r>
            <a:r>
              <a:rPr lang="en-US" altLang="zh-CN" b="1" dirty="0">
                <a:solidFill>
                  <a:srgbClr val="000000"/>
                </a:solidFill>
                <a:ea typeface="宋体" panose="02010600030101010101" pitchFamily="2" charset="-122"/>
              </a:rPr>
              <a:t>-</a:t>
            </a:r>
            <a:r>
              <a:rPr lang="zh-CN" altLang="zh-CN" b="1" dirty="0">
                <a:solidFill>
                  <a:srgbClr val="000000"/>
                </a:solidFill>
                <a:ea typeface="宋体" panose="02010600030101010101" pitchFamily="2" charset="-122"/>
              </a:rPr>
              <a:t>对照研究</a:t>
            </a:r>
            <a:r>
              <a:rPr lang="zh-CN" altLang="zh-CN" dirty="0">
                <a:solidFill>
                  <a:srgbClr val="000000"/>
                </a:solidFill>
                <a:ea typeface="宋体" panose="02010600030101010101" pitchFamily="2" charset="-122"/>
              </a:rPr>
              <a:t>是选取一组存在某种残疾的人（病例），再选取另一组无此种残疾的人（对照），收集两组</a:t>
            </a:r>
            <a:r>
              <a:rPr lang="zh-CN" altLang="en-US" dirty="0">
                <a:solidFill>
                  <a:srgbClr val="000000"/>
                </a:solidFill>
                <a:ea typeface="宋体" panose="02010600030101010101" pitchFamily="2" charset="-122"/>
              </a:rPr>
              <a:t>人中</a:t>
            </a:r>
            <a:r>
              <a:rPr lang="zh-CN" altLang="zh-CN" dirty="0">
                <a:solidFill>
                  <a:srgbClr val="000000"/>
                </a:solidFill>
                <a:ea typeface="宋体" panose="02010600030101010101" pitchFamily="2" charset="-122"/>
              </a:rPr>
              <a:t>某一或某几个因素存在的情况，再以统计学方法来确定某一因素是否和该残疾有关及其关联的程度如何。</a:t>
            </a:r>
            <a:endParaRPr lang="zh-CN"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r>
              <a:rPr lang="en-US" altLang="zh-CN" dirty="0">
                <a:solidFill>
                  <a:srgbClr val="000000"/>
                </a:solidFill>
                <a:ea typeface="宋体" panose="02010600030101010101" pitchFamily="2" charset="-122"/>
              </a:rPr>
              <a:t>(2)</a:t>
            </a:r>
            <a:r>
              <a:rPr lang="zh-CN" altLang="zh-CN" b="1" dirty="0">
                <a:solidFill>
                  <a:srgbClr val="000000"/>
                </a:solidFill>
                <a:ea typeface="宋体" panose="02010600030101010101" pitchFamily="2" charset="-122"/>
              </a:rPr>
              <a:t>世代研究</a:t>
            </a:r>
            <a:r>
              <a:rPr lang="zh-CN" altLang="zh-CN" dirty="0">
                <a:solidFill>
                  <a:srgbClr val="000000"/>
                </a:solidFill>
                <a:ea typeface="宋体" panose="02010600030101010101" pitchFamily="2" charset="-122"/>
              </a:rPr>
              <a:t>则是选取一组暴露于某种因素的人和另一组不暴露</a:t>
            </a:r>
            <a:r>
              <a:rPr lang="zh-CN" altLang="en-US" dirty="0">
                <a:solidFill>
                  <a:srgbClr val="000000"/>
                </a:solidFill>
                <a:ea typeface="宋体" panose="02010600030101010101" pitchFamily="2" charset="-122"/>
              </a:rPr>
              <a:t>于</a:t>
            </a:r>
            <a:r>
              <a:rPr lang="zh-CN" altLang="zh-CN" dirty="0">
                <a:solidFill>
                  <a:srgbClr val="000000"/>
                </a:solidFill>
                <a:ea typeface="宋体" panose="02010600030101010101" pitchFamily="2" charset="-122"/>
              </a:rPr>
              <a:t>该因素的人，再经过一段时间后以统计学方法</a:t>
            </a:r>
            <a:r>
              <a:rPr lang="zh-CN" altLang="en-US" dirty="0">
                <a:solidFill>
                  <a:srgbClr val="000000"/>
                </a:solidFill>
                <a:ea typeface="宋体" panose="02010600030101010101" pitchFamily="2" charset="-122"/>
              </a:rPr>
              <a:t>比较</a:t>
            </a:r>
            <a:r>
              <a:rPr lang="zh-CN" altLang="zh-CN" dirty="0">
                <a:solidFill>
                  <a:srgbClr val="000000"/>
                </a:solidFill>
                <a:ea typeface="宋体" panose="02010600030101010101" pitchFamily="2" charset="-122"/>
              </a:rPr>
              <a:t>两组人发生残疾的情况，以确定某因素是否和某种残疾有关。</a:t>
            </a:r>
            <a:endParaRPr lang="zh-CN" altLang="zh-CN" dirty="0">
              <a:solidFill>
                <a:srgbClr val="000000"/>
              </a:solidFill>
              <a:ea typeface="宋体" panose="02010600030101010101" pitchFamily="2" charset="-122"/>
            </a:endParaRPr>
          </a:p>
          <a:p>
            <a:pPr>
              <a:lnSpc>
                <a:spcPct val="150000"/>
              </a:lnSpc>
              <a:spcBef>
                <a:spcPct val="20000"/>
              </a:spcBef>
              <a:buClr>
                <a:srgbClr val="66C1FC"/>
              </a:buClr>
              <a:buFont typeface="Wingdings" panose="05000000000000000000" pitchFamily="2" charset="2"/>
              <a:buNone/>
            </a:pPr>
            <a:r>
              <a:rPr lang="zh-CN" altLang="zh-CN" dirty="0">
                <a:solidFill>
                  <a:srgbClr val="000000"/>
                </a:solidFill>
                <a:ea typeface="宋体" panose="02010600030101010101" pitchFamily="2" charset="-122"/>
              </a:rPr>
              <a:t>一般来说，世代研究比病例</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rPr>
              <a:t>对照研究的结论更可靠，但世代研究耗时很长</a:t>
            </a:r>
            <a:r>
              <a:rPr lang="zh-CN" altLang="en-US" dirty="0">
                <a:solidFill>
                  <a:srgbClr val="000000"/>
                </a:solidFill>
                <a:ea typeface="宋体" panose="02010600030101010101" pitchFamily="2" charset="-122"/>
              </a:rPr>
              <a:t>，需要</a:t>
            </a:r>
            <a:r>
              <a:rPr lang="zh-CN" altLang="zh-CN" dirty="0">
                <a:solidFill>
                  <a:srgbClr val="000000"/>
                </a:solidFill>
                <a:ea typeface="宋体" panose="02010600030101010101" pitchFamily="2" charset="-122"/>
              </a:rPr>
              <a:t>更多的资源。</a:t>
            </a:r>
            <a:endParaRPr lang="zh-CN" altLang="zh-CN" dirty="0">
              <a:solidFill>
                <a:srgbClr val="000000"/>
              </a:solidFill>
              <a:ea typeface="宋体" panose="02010600030101010101" pitchFamily="2" charset="-122"/>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a:t>
            </a: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研究方法与应用</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73455" y="2136775"/>
            <a:ext cx="10557351" cy="3766865"/>
          </a:xfrm>
          <a:prstGeom prst="rect">
            <a:avLst/>
          </a:prstGeom>
          <a:noFill/>
        </p:spPr>
        <p:txBody>
          <a:bodyPr wrap="square" rtlCol="0">
            <a:spAutoFit/>
          </a:bodyPr>
          <a:lstStyle/>
          <a:p>
            <a:pPr>
              <a:lnSpc>
                <a:spcPct val="150000"/>
              </a:lnSpc>
            </a:pPr>
            <a:r>
              <a:rPr lang="zh-CN" altLang="zh-CN" dirty="0">
                <a:solidFill>
                  <a:srgbClr val="000000"/>
                </a:solidFill>
                <a:latin typeface="宋体" panose="02010600030101010101" pitchFamily="2" charset="-122"/>
                <a:ea typeface="宋体" panose="02010600030101010101" pitchFamily="2" charset="-122"/>
              </a:rPr>
              <a:t>（二）实验性研究</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实验性研究是指在研究者控制下，在人群现场中进行的，将观察人群随机分为试验组和对照组，给试验组施加或消除某种因素或措施，观察此因素或措施对研究对象的影响。实验性研究可划分为临床试验、 现场试验和社区干预试验三种试验方式。</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（三）数学模型研究</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又称理论流行病学研究，即通过数学模型的方法来模拟残疾流行的过程，以探讨残疾流行的动力学，从而为残疾的预防和控制、卫生策略的制定服务。例如：人们通过模拟精神残疾在不同人群中和社会经济状况下的流行规律来预测精神残疾对人类的威胁并比较不同干预策略预防和控制精神残疾的效果。</a:t>
            </a:r>
            <a:endParaRPr lang="zh-CN" altLang="en-US"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项目一</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项目二</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en-US" altLang="zh-CN" sz="1600" b="1" dirty="0">
                  <a:solidFill>
                    <a:schemeClr val="tx1"/>
                  </a:solidFill>
                  <a:latin typeface="微软雅黑" panose="020B0503020204020204" charset="-122"/>
                  <a:ea typeface="微软雅黑" panose="020B0503020204020204" charset="-122"/>
                  <a:cs typeface="黑体" panose="02010609060101010101" charset="-122"/>
                  <a:sym typeface="+mn-ea"/>
                </a:rPr>
                <a:t> </a:t>
              </a: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残疾学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项目三</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康复医学基础</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项目四</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康复医学工作方式和流程</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项目五</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康复评定</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项目六</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康复治疗常用技术</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项目七</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康复医学科的管理</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840" y="4372610"/>
            <a:ext cx="3698875" cy="53975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uFillTx/>
                  <a:latin typeface="华文细黑" panose="02010600040101010101" charset="-122"/>
                  <a:ea typeface="字魂70号-灵悦黑体"/>
                  <a:sym typeface="华文细黑" panose="02010600040101010101" charset="-122"/>
                </a:rPr>
                <a:t>项目八</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社区康复</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4023437" y="5385106"/>
            <a:ext cx="3498580"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项目九</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noProof="1">
                  <a:solidFill>
                    <a:schemeClr val="tx1"/>
                  </a:solidFill>
                  <a:latin typeface="微软雅黑" panose="020B0503020204020204" charset="-122"/>
                  <a:ea typeface="微软雅黑" panose="020B0503020204020204" charset="-122"/>
                </a:rPr>
                <a:t>康复医学科病历书写规范</a:t>
              </a:r>
              <a:endParaRPr lang="zh-CN" altLang="en-US" sz="1600" b="1" noProof="1">
                <a:solidFill>
                  <a:schemeClr val="tx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p:tgtEl>
                                          <p:spTgt spid="7"/>
                                        </p:tgtEl>
                                        <p:attrNameLst>
                                          <p:attrName>ppt_x</p:attrName>
                                        </p:attrNameLst>
                                      </p:cBhvr>
                                      <p:tavLst>
                                        <p:tav tm="0">
                                          <p:val>
                                            <p:strVal val="#ppt_x-#ppt_w*1.125000"/>
                                          </p:val>
                                        </p:tav>
                                        <p:tav tm="100000">
                                          <p:val>
                                            <p:strVal val="#ppt_x"/>
                                          </p:val>
                                        </p:tav>
                                      </p:tavLst>
                                    </p:anim>
                                    <p:animEffect transition="in" filter="wipe(righ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973454" y="2136775"/>
            <a:ext cx="11033015" cy="3628366"/>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zh-CN" altLang="zh-CN" dirty="0">
                <a:solidFill>
                  <a:srgbClr val="000000"/>
                </a:solidFill>
                <a:latin typeface="宋体" panose="02010600030101010101" pitchFamily="2" charset="-122"/>
                <a:ea typeface="宋体" panose="02010600030101010101" pitchFamily="2" charset="-122"/>
              </a:rPr>
              <a:t>（一）</a:t>
            </a:r>
            <a:r>
              <a:rPr lang="zh-CN" altLang="zh-CN" b="1" dirty="0">
                <a:solidFill>
                  <a:srgbClr val="000000"/>
                </a:solidFill>
                <a:latin typeface="宋体" panose="02010600030101010101" pitchFamily="2" charset="-122"/>
                <a:ea typeface="宋体" panose="02010600030101010101" pitchFamily="2" charset="-122"/>
              </a:rPr>
              <a:t>制定调查设计方案</a:t>
            </a:r>
            <a:endParaRPr lang="zh-CN" altLang="zh-CN" b="1"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包括资料搜集、整理和分析的计划。搜集资料的计划在整个设计中占主要地位，包括以下内容：</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1.</a:t>
            </a:r>
            <a:r>
              <a:rPr lang="zh-CN" altLang="zh-CN" b="1" dirty="0">
                <a:solidFill>
                  <a:srgbClr val="000000"/>
                </a:solidFill>
                <a:latin typeface="宋体" panose="02010600030101010101" pitchFamily="2" charset="-122"/>
                <a:ea typeface="宋体" panose="02010600030101010101" pitchFamily="2" charset="-122"/>
              </a:rPr>
              <a:t>明确调查目的和指标</a:t>
            </a:r>
            <a:r>
              <a:rPr lang="en-US" altLang="zh-CN" b="1" dirty="0">
                <a:solidFill>
                  <a:srgbClr val="000000"/>
                </a:solidFill>
                <a:latin typeface="宋体" panose="02010600030101010101" pitchFamily="2" charset="-122"/>
                <a:ea typeface="宋体" panose="02010600030101010101" pitchFamily="2" charset="-122"/>
              </a:rPr>
              <a:t>  </a:t>
            </a:r>
            <a:endParaRPr lang="en-US" altLang="zh-CN" b="1"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调查目的有两类，一是了解参数，用以说明总体的特征，如了解某地视力残疾患病情况；二是研究事物或现象之间的关系，以探求残疾的有关因素或探索残疾原因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如研究</a:t>
            </a:r>
            <a:r>
              <a:rPr lang="zh-CN" altLang="en-US" dirty="0">
                <a:solidFill>
                  <a:srgbClr val="000000"/>
                </a:solidFill>
                <a:latin typeface="宋体" panose="02010600030101010101" pitchFamily="2" charset="-122"/>
                <a:ea typeface="宋体" panose="02010600030101010101" pitchFamily="2" charset="-122"/>
              </a:rPr>
              <a:t>自闭症</a:t>
            </a:r>
            <a:r>
              <a:rPr lang="zh-CN" altLang="zh-CN" dirty="0">
                <a:solidFill>
                  <a:srgbClr val="000000"/>
                </a:solidFill>
                <a:latin typeface="宋体" panose="02010600030101010101" pitchFamily="2" charset="-122"/>
                <a:ea typeface="宋体" panose="02010600030101010101" pitchFamily="2" charset="-122"/>
              </a:rPr>
              <a:t>的发病原因和相关因素。</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2.</a:t>
            </a:r>
            <a:r>
              <a:rPr lang="zh-CN" altLang="zh-CN" b="1" dirty="0">
                <a:solidFill>
                  <a:srgbClr val="000000"/>
                </a:solidFill>
                <a:latin typeface="宋体" panose="02010600030101010101" pitchFamily="2" charset="-122"/>
                <a:ea typeface="宋体" panose="02010600030101010101" pitchFamily="2" charset="-122"/>
              </a:rPr>
              <a:t>确定研究对象和观察单位</a:t>
            </a:r>
            <a:r>
              <a:rPr lang="en-US" altLang="zh-CN" b="1" dirty="0">
                <a:solidFill>
                  <a:srgbClr val="000000"/>
                </a:solidFill>
                <a:latin typeface="宋体" panose="02010600030101010101" pitchFamily="2" charset="-122"/>
                <a:ea typeface="宋体" panose="02010600030101010101" pitchFamily="2" charset="-122"/>
              </a:rPr>
              <a:t>  </a:t>
            </a:r>
            <a:endParaRPr lang="en-US" altLang="zh-CN" b="1"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调查对象是根据研究目的确定的调查总体的同质范围；观察单位是要调查的总体中的个体，也是统计计算的单位。</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p:txBody>
      </p:sp>
      <p:sp>
        <p:nvSpPr>
          <p:cNvPr id="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调研的基本步骤</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调研的基本步骤</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57941" y="1961174"/>
            <a:ext cx="10260634" cy="3766865"/>
          </a:xfrm>
          <a:prstGeom prst="rect">
            <a:avLst/>
          </a:prstGeom>
          <a:noFill/>
        </p:spPr>
        <p:txBody>
          <a:bodyPr wrap="square" rtlCol="0">
            <a:spAutoFit/>
          </a:bodyPr>
          <a:lstStyle/>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3.</a:t>
            </a:r>
            <a:r>
              <a:rPr lang="zh-CN" altLang="zh-CN" dirty="0">
                <a:solidFill>
                  <a:srgbClr val="000000"/>
                </a:solidFill>
                <a:latin typeface="宋体" panose="02010600030101010101" pitchFamily="2" charset="-122"/>
                <a:ea typeface="宋体" panose="02010600030101010101" pitchFamily="2" charset="-122"/>
              </a:rPr>
              <a:t>选择调查方法</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调查方法按调查范围，可分为全面调查和非全面调查</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1</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全面调查</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是对总体中每个个体都进行调查，如人口普查，某种疾病的普查</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非全面调查</a:t>
            </a:r>
            <a:r>
              <a:rPr lang="zh-CN" altLang="en-US" dirty="0">
                <a:solidFill>
                  <a:srgbClr val="000000"/>
                </a:solidFill>
                <a:latin typeface="宋体" panose="02010600030101010101" pitchFamily="2" charset="-122"/>
                <a:ea typeface="宋体" panose="02010600030101010101" pitchFamily="2" charset="-122"/>
              </a:rPr>
              <a:t>：包括</a:t>
            </a:r>
            <a:r>
              <a:rPr lang="zh-CN" altLang="zh-CN" dirty="0">
                <a:solidFill>
                  <a:srgbClr val="000000"/>
                </a:solidFill>
                <a:latin typeface="宋体" panose="02010600030101010101" pitchFamily="2" charset="-122"/>
                <a:ea typeface="宋体" panose="02010600030101010101" pitchFamily="2" charset="-122"/>
              </a:rPr>
              <a:t>典型调查和抽样调查</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典型调查是有意识选择好的、中间型的或差的典型进行调查；</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抽样调查是从总体中随机抽出一部分进行调查，是医学研究中常用的方</a:t>
            </a:r>
            <a:r>
              <a:rPr lang="zh-CN" altLang="en-US" dirty="0">
                <a:solidFill>
                  <a:srgbClr val="000000"/>
                </a:solidFill>
                <a:latin typeface="宋体" panose="02010600030101010101" pitchFamily="2" charset="-122"/>
                <a:ea typeface="宋体" panose="02010600030101010101" pitchFamily="2" charset="-122"/>
              </a:rPr>
              <a:t>法</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4.</a:t>
            </a:r>
            <a:r>
              <a:rPr lang="zh-CN" altLang="zh-CN" dirty="0">
                <a:solidFill>
                  <a:srgbClr val="000000"/>
                </a:solidFill>
                <a:latin typeface="宋体" panose="02010600030101010101" pitchFamily="2" charset="-122"/>
                <a:ea typeface="宋体" panose="02010600030101010101" pitchFamily="2" charset="-122"/>
              </a:rPr>
              <a:t>决定采取的调查方式</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包括</a:t>
            </a:r>
            <a:r>
              <a:rPr lang="zh-CN" altLang="zh-CN" dirty="0">
                <a:solidFill>
                  <a:srgbClr val="000000"/>
                </a:solidFill>
                <a:latin typeface="宋体" panose="02010600030101010101" pitchFamily="2" charset="-122"/>
                <a:ea typeface="宋体" panose="02010600030101010101" pitchFamily="2" charset="-122"/>
              </a:rPr>
              <a:t>直接观察、采访、填表和通信四种调查方式。</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调研的基本步骤</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19300" y="1841472"/>
            <a:ext cx="10353399" cy="3779881"/>
          </a:xfrm>
          <a:prstGeom prst="rect">
            <a:avLst/>
          </a:prstGeom>
          <a:noFill/>
        </p:spPr>
        <p:txBody>
          <a:bodyPr wrap="square" rtlCol="0">
            <a:spAutoFit/>
          </a:bodyPr>
          <a:lstStyle/>
          <a:p>
            <a:pPr>
              <a:lnSpc>
                <a:spcPct val="150000"/>
              </a:lnSpc>
              <a:buFont typeface="Wingdings" panose="05000000000000000000" pitchFamily="2" charset="2"/>
              <a:buNone/>
              <a:defRPr/>
            </a:pPr>
            <a:r>
              <a:rPr lang="en-US" altLang="zh-CN" dirty="0">
                <a:solidFill>
                  <a:srgbClr val="000000"/>
                </a:solidFill>
                <a:latin typeface="宋体" panose="02010600030101010101" pitchFamily="2" charset="-122"/>
                <a:ea typeface="宋体" panose="02010600030101010101" pitchFamily="2" charset="-122"/>
              </a:rPr>
              <a:t>5.</a:t>
            </a:r>
            <a:r>
              <a:rPr lang="zh-CN" altLang="zh-CN" dirty="0">
                <a:solidFill>
                  <a:srgbClr val="000000"/>
                </a:solidFill>
                <a:latin typeface="宋体" panose="02010600030101010101" pitchFamily="2" charset="-122"/>
                <a:ea typeface="宋体" panose="02010600030101010101" pitchFamily="2" charset="-122"/>
              </a:rPr>
              <a:t>设计调查项目和调查表</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zh-CN" altLang="en-US" dirty="0">
                <a:solidFill>
                  <a:srgbClr val="000000"/>
                </a:solidFill>
                <a:latin typeface="宋体" panose="02010600030101010101" pitchFamily="2" charset="-122"/>
                <a:ea typeface="宋体" panose="02010600030101010101" pitchFamily="2" charset="-122"/>
              </a:rPr>
              <a:t> （</a:t>
            </a:r>
            <a:r>
              <a:rPr lang="en-US" altLang="zh-CN" dirty="0">
                <a:solidFill>
                  <a:srgbClr val="000000"/>
                </a:solidFill>
                <a:latin typeface="宋体" panose="02010600030101010101" pitchFamily="2" charset="-122"/>
                <a:ea typeface="宋体" panose="02010600030101010101" pitchFamily="2" charset="-122"/>
              </a:rPr>
              <a:t>1</a:t>
            </a:r>
            <a:r>
              <a:rPr lang="zh-CN" altLang="en-US" dirty="0">
                <a:solidFill>
                  <a:srgbClr val="000000"/>
                </a:solidFill>
                <a:latin typeface="宋体" panose="02010600030101010101" pitchFamily="2" charset="-122"/>
                <a:ea typeface="宋体" panose="02010600030101010101" pitchFamily="2" charset="-122"/>
              </a:rPr>
              <a:t>）调查项目：</a:t>
            </a:r>
            <a:r>
              <a:rPr lang="zh-CN" altLang="zh-CN" dirty="0">
                <a:solidFill>
                  <a:srgbClr val="000000"/>
                </a:solidFill>
                <a:latin typeface="宋体" panose="02010600030101010101" pitchFamily="2" charset="-122"/>
                <a:ea typeface="宋体" panose="02010600030101010101" pitchFamily="2" charset="-122"/>
              </a:rPr>
              <a:t>调查项目包括备查项目和分析项目</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1</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备查项目用于核查资料，如被调查者的姓名、性别、住址、电话以及调查者和调查日期。</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2</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分析项目用于计算统计指标，分析健康相关因素或病因。</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备查项目不可过多，必要的分析项目不能少。</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en-US" dirty="0">
                <a:solidFill>
                  <a:srgbClr val="000000"/>
                </a:solidFill>
                <a:latin typeface="宋体" panose="02010600030101010101" pitchFamily="2" charset="-122"/>
                <a:ea typeface="宋体" panose="02010600030101010101" pitchFamily="2" charset="-122"/>
              </a:rPr>
              <a:t>）调查表： </a:t>
            </a:r>
            <a:r>
              <a:rPr lang="zh-CN" altLang="zh-CN" dirty="0">
                <a:solidFill>
                  <a:srgbClr val="000000"/>
                </a:solidFill>
                <a:latin typeface="宋体" panose="02010600030101010101" pitchFamily="2" charset="-122"/>
                <a:ea typeface="宋体" panose="02010600030101010101" pitchFamily="2" charset="-122"/>
              </a:rPr>
              <a:t>将调查项目按逻辑顺序排列即可成调查表。</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6.</a:t>
            </a:r>
            <a:r>
              <a:rPr lang="zh-CN" altLang="zh-CN" dirty="0">
                <a:solidFill>
                  <a:srgbClr val="000000"/>
                </a:solidFill>
                <a:latin typeface="宋体" panose="02010600030101010101" pitchFamily="2" charset="-122"/>
                <a:ea typeface="宋体" panose="02010600030101010101" pitchFamily="2" charset="-122"/>
              </a:rPr>
              <a:t>估计样本含量</a:t>
            </a:r>
            <a:r>
              <a:rPr lang="en-US" altLang="zh-CN" dirty="0">
                <a:solidFill>
                  <a:srgbClr val="000000"/>
                </a:solidFill>
                <a:latin typeface="宋体" panose="02010600030101010101" pitchFamily="2" charset="-122"/>
                <a:ea typeface="宋体" panose="02010600030101010101" pitchFamily="2" charset="-122"/>
              </a:rPr>
              <a:t>  </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defRPr/>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若进行抽样调查，须估计样本含量，其方法有查表法和公式计算法。</a:t>
            </a: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824875"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四</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调研的基本步骤</a:t>
            </a: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69975" y="2345055"/>
            <a:ext cx="9704042" cy="3364383"/>
          </a:xfrm>
          <a:prstGeom prst="rect">
            <a:avLst/>
          </a:prstGeom>
          <a:noFill/>
        </p:spPr>
        <p:txBody>
          <a:bodyPr wrap="square" rtlCol="0">
            <a:spAutoFit/>
          </a:bodyPr>
          <a:lstStyle/>
          <a:p>
            <a:pPr>
              <a:lnSpc>
                <a:spcPct val="150000"/>
              </a:lnSpc>
            </a:pPr>
            <a:r>
              <a:rPr lang="zh-CN" altLang="zh-CN" dirty="0">
                <a:solidFill>
                  <a:srgbClr val="000000"/>
                </a:solidFill>
                <a:latin typeface="宋体" panose="02010600030101010101" pitchFamily="2" charset="-122"/>
                <a:ea typeface="宋体" panose="02010600030101010101" pitchFamily="2" charset="-122"/>
              </a:rPr>
              <a:t>（二）制定调查实施方案</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包括人、财、物的准备，调查人员的培训，统一调查方法。最好开展预调查，获得经验，完善调查方案。</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（三）正式调查</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按方案正式实施调查。调查时注意把好质量关，保证收集的资料完整、准确、及时。</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（四）整理、分析资料，写出调查报告</a:t>
            </a: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2114550"/>
            <a:ext cx="7609840" cy="2306955"/>
          </a:xfrm>
          <a:prstGeom prst="rect">
            <a:avLst/>
          </a:prstGeom>
          <a:noFill/>
          <a:ln>
            <a:noFill/>
          </a:ln>
        </p:spPr>
        <p:txBody>
          <a:bodyPr wrap="square" rtlCol="0" anchor="t">
            <a:spAutoFit/>
          </a:bodyPr>
          <a:lstStyle/>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任务三</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残疾分类 </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869024"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一</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zh-CN" sz="2800" b="1" spc="388" dirty="0">
                <a:ln w="3175">
                  <a:noFill/>
                  <a:prstDash val="dash"/>
                </a:ln>
                <a:solidFill>
                  <a:schemeClr val="bg1"/>
                </a:solidFill>
                <a:latin typeface="微软雅黑" panose="020B0503020204020204" charset="-122"/>
                <a:ea typeface="微软雅黑" panose="020B0503020204020204" charset="-122"/>
              </a:rPr>
              <a:t>国际残损、残疾和残障分类</a:t>
            </a:r>
            <a:endParaRPr lang="en-US" sz="2800" b="1" spc="388" dirty="0">
              <a:ln w="3175">
                <a:noFill/>
                <a:prstDash val="dash"/>
              </a:ln>
              <a:solidFill>
                <a:schemeClr val="bg1"/>
              </a:solidFill>
              <a:latin typeface="微软雅黑" panose="020B0503020204020204" charset="-122"/>
              <a:ea typeface="微软雅黑" panose="020B0503020204020204" charset="-122"/>
              <a:sym typeface="+mn-ea"/>
            </a:endParaRPr>
          </a:p>
        </p:txBody>
      </p:sp>
      <p:sp>
        <p:nvSpPr>
          <p:cNvPr id="2" name="文本框 1"/>
          <p:cNvSpPr txBox="1"/>
          <p:nvPr/>
        </p:nvSpPr>
        <p:spPr>
          <a:xfrm>
            <a:off x="992560" y="2003127"/>
            <a:ext cx="9784080" cy="3970318"/>
          </a:xfrm>
          <a:prstGeom prst="rect">
            <a:avLst/>
          </a:prstGeom>
          <a:noFill/>
        </p:spPr>
        <p:txBody>
          <a:bodyPr wrap="square" rtlCol="0">
            <a:spAutoFit/>
          </a:bodyPr>
          <a:lstStyle/>
          <a:p>
            <a:pPr>
              <a:spcBef>
                <a:spcPct val="20000"/>
              </a:spcBef>
              <a:buClr>
                <a:schemeClr val="hlink"/>
              </a:buClr>
              <a:buFont typeface="Wingdings" panose="05000000000000000000" pitchFamily="2" charset="2"/>
              <a:buNone/>
            </a:pPr>
            <a:r>
              <a:rPr lang="zh-CN" altLang="zh-CN" dirty="0">
                <a:solidFill>
                  <a:srgbClr val="000000"/>
                </a:solidFill>
                <a:latin typeface="宋体" panose="02010600030101010101" pitchFamily="2" charset="-122"/>
                <a:ea typeface="宋体" panose="02010600030101010101" pitchFamily="2" charset="-122"/>
              </a:rPr>
              <a:t>（一）</a:t>
            </a:r>
            <a:r>
              <a:rPr lang="zh-CN" altLang="zh-CN" b="1" dirty="0">
                <a:solidFill>
                  <a:srgbClr val="000000"/>
                </a:solidFill>
                <a:latin typeface="宋体" panose="02010600030101010101" pitchFamily="2" charset="-122"/>
                <a:ea typeface="宋体" panose="02010600030101010101" pitchFamily="2" charset="-122"/>
              </a:rPr>
              <a:t>基本内容</a:t>
            </a:r>
            <a:endParaRPr lang="zh-CN" altLang="zh-CN" b="1"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1.</a:t>
            </a:r>
            <a:r>
              <a:rPr lang="zh-CN" altLang="zh-CN" b="1" dirty="0">
                <a:solidFill>
                  <a:srgbClr val="000000"/>
                </a:solidFill>
                <a:latin typeface="宋体" panose="02010600030101010101" pitchFamily="2" charset="-122"/>
                <a:ea typeface="宋体" panose="02010600030101010101" pitchFamily="2" charset="-122"/>
              </a:rPr>
              <a:t>残损</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指心理上、生理上或解剖结构上或功能上的任何丧失或异常，是生物器官系统水平上的残疾。可分</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智力残损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其他心理残损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语言残损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听力残损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视力残损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内脏残损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骨骼残损</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畸形</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多种综合残损。在每一类残损中又细分多个项目。</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2.</a:t>
            </a:r>
            <a:r>
              <a:rPr lang="zh-CN" altLang="zh-CN" b="1" dirty="0">
                <a:solidFill>
                  <a:srgbClr val="000000"/>
                </a:solidFill>
                <a:latin typeface="宋体" panose="02010600030101010101" pitchFamily="2" charset="-122"/>
                <a:ea typeface="宋体" panose="02010600030101010101" pitchFamily="2" charset="-122"/>
              </a:rPr>
              <a:t>残疾</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残疾是由于缺损使能力受限或缺乏，以致人不能按正常的方式和正常的范围内进行活动，是个体水平上的残疾。残疾可分为：行为残疾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交流残疾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生活自理残疾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运动残疾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身体姿势和活动残疾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技能活动残疾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环境适应残疾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特殊技能残疾</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其他活动残疾。在每一类残疾又细分为多个项目。</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3.</a:t>
            </a:r>
            <a:r>
              <a:rPr lang="zh-CN" altLang="zh-CN" b="1" dirty="0">
                <a:solidFill>
                  <a:srgbClr val="000000"/>
                </a:solidFill>
                <a:latin typeface="宋体" panose="02010600030101010101" pitchFamily="2" charset="-122"/>
                <a:ea typeface="宋体" panose="02010600030101010101" pitchFamily="2" charset="-122"/>
              </a:rPr>
              <a:t>残障</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残障是由于残损或残疾，而限制或阻碍一个人完成正常的社会作用，是社会水平的残疾。残障可分为：定向识别（时间、地点、人物）残障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身体自主残障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行动残障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就业残障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社会活动的残障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经济自立残障</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其他残障</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129962"/>
            <a:ext cx="10870565" cy="4843484"/>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429737" y="1258809"/>
            <a:ext cx="9398635" cy="3766865"/>
          </a:xfrm>
          <a:prstGeom prst="rect">
            <a:avLst/>
          </a:prstGeom>
          <a:noFill/>
        </p:spPr>
        <p:txBody>
          <a:bodyPr wrap="square" rtlCol="0">
            <a:spAutoFit/>
          </a:bodyPr>
          <a:lstStyle/>
          <a:p>
            <a:pPr indent="457200" algn="just">
              <a:lnSpc>
                <a:spcPct val="150000"/>
              </a:lnSpc>
              <a:extLst>
                <a:ext uri="{35155182-B16C-46BC-9424-99874614C6A1}">
                  <wpsdc:indentchars xmlns:wpsdc="http://www.wps.cn/officeDocument/2017/drawingmlCustomData" val="200" checksum="59296752"/>
                </a:ext>
              </a:extLst>
            </a:pPr>
            <a:r>
              <a:rPr lang="zh-CN" altLang="zh-CN" dirty="0">
                <a:solidFill>
                  <a:srgbClr val="000000"/>
                </a:solidFill>
                <a:latin typeface="宋体" panose="02010600030101010101" pitchFamily="2" charset="-122"/>
                <a:ea typeface="宋体" panose="02010600030101010101" pitchFamily="2" charset="-122"/>
              </a:rPr>
              <a:t>（二）残损、残疾、残障之间的关系</a:t>
            </a: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rPr>
              <a:t>表</a:t>
            </a:r>
            <a:r>
              <a:rPr lang="en-US" altLang="zh-CN" dirty="0">
                <a:solidFill>
                  <a:srgbClr val="000000"/>
                </a:solidFill>
                <a:ea typeface="宋体" panose="02010600030101010101" pitchFamily="2" charset="-122"/>
              </a:rPr>
              <a:t>2-3-1 </a:t>
            </a:r>
            <a:r>
              <a:rPr lang="zh-CN" altLang="zh-CN" dirty="0">
                <a:solidFill>
                  <a:srgbClr val="000000"/>
                </a:solidFill>
                <a:ea typeface="宋体" panose="02010600030101010101" pitchFamily="2" charset="-122"/>
              </a:rPr>
              <a:t>残疾分类特征、表现以及相应的康复评估和治疗途径</a:t>
            </a: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endParaRPr lang="en-US" altLang="zh-CN" dirty="0">
              <a:solidFill>
                <a:srgbClr val="000000"/>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2"/>
          <a:stretch>
            <a:fillRect/>
          </a:stretch>
        </p:blipFill>
        <p:spPr>
          <a:xfrm>
            <a:off x="921382" y="2176163"/>
            <a:ext cx="7407282" cy="2505673"/>
          </a:xfrm>
          <a:prstGeom prst="rect">
            <a:avLst/>
          </a:prstGeom>
        </p:spPr>
      </p:pic>
      <p:pic>
        <p:nvPicPr>
          <p:cNvPr id="6" name="Picture 2" descr="2-3-1"/>
          <p:cNvPicPr>
            <a:picLocks noChangeAspect="1" noChangeArrowheads="1"/>
          </p:cNvPicPr>
          <p:nvPr/>
        </p:nvPicPr>
        <p:blipFill>
          <a:blip r:embed="rId3" cstate="print"/>
          <a:srcRect/>
          <a:stretch>
            <a:fillRect/>
          </a:stretch>
        </p:blipFill>
        <p:spPr bwMode="auto">
          <a:xfrm>
            <a:off x="8328664" y="3551704"/>
            <a:ext cx="3173412" cy="1746250"/>
          </a:xfrm>
          <a:prstGeom prst="rect">
            <a:avLst/>
          </a:prstGeom>
          <a:noFill/>
          <a:ln w="9525">
            <a:noFill/>
            <a:miter lim="800000"/>
            <a:headEnd/>
            <a:tailEnd/>
          </a:ln>
        </p:spPr>
      </p:pic>
      <p:sp>
        <p:nvSpPr>
          <p:cNvPr id="7" name="矩形 6"/>
          <p:cNvSpPr/>
          <p:nvPr/>
        </p:nvSpPr>
        <p:spPr>
          <a:xfrm>
            <a:off x="8807370" y="5083634"/>
            <a:ext cx="2071688" cy="415925"/>
          </a:xfrm>
          <a:prstGeom prst="rect">
            <a:avLst/>
          </a:prstGeom>
        </p:spPr>
        <p:txBody>
          <a:bodyPr wrap="none">
            <a:spAutoFit/>
          </a:bodyPr>
          <a:lstStyle/>
          <a:p>
            <a:pPr algn="ctr">
              <a:lnSpc>
                <a:spcPct val="150000"/>
              </a:lnSpc>
              <a:spcAft>
                <a:spcPts val="0"/>
              </a:spcAft>
              <a:defRPr/>
            </a:pPr>
            <a:r>
              <a:rPr lang="zh-CN" altLang="zh-CN" sz="1600" kern="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图</a:t>
            </a:r>
            <a:r>
              <a:rPr lang="en-US" altLang="zh-CN" sz="1600" kern="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2-3-1 ICIDH</a:t>
            </a:r>
            <a:r>
              <a:rPr lang="zh-CN" altLang="zh-CN" sz="1600" kern="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模式图</a:t>
            </a:r>
            <a:endParaRPr lang="zh-CN" altLang="zh-CN" sz="1600" kern="100" dirty="0">
              <a:solidFill>
                <a:srgbClr val="000000"/>
              </a:solidFill>
              <a:latin typeface="Times New Roman" panose="02020603050405020304" pitchFamily="18" charset="0"/>
              <a:ea typeface="宋体" panose="02010600030101010101" pitchFamily="2" charset="-122"/>
            </a:endParaRPr>
          </a:p>
        </p:txBody>
      </p:sp>
      <p:sp>
        <p:nvSpPr>
          <p:cNvPr id="8" name="Title 6"/>
          <p:cNvSpPr txBox="1"/>
          <p:nvPr>
            <p:custDataLst>
              <p:tags r:id="rId4"/>
            </p:custDataLst>
          </p:nvPr>
        </p:nvSpPr>
        <p:spPr>
          <a:xfrm>
            <a:off x="231407" y="97384"/>
            <a:ext cx="5869024" cy="503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一</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zh-CN" sz="2800" b="1" spc="388" dirty="0">
                <a:ln w="3175">
                  <a:noFill/>
                  <a:prstDash val="dash"/>
                </a:ln>
                <a:solidFill>
                  <a:schemeClr val="bg1"/>
                </a:solidFill>
                <a:latin typeface="微软雅黑" panose="020B0503020204020204" charset="-122"/>
                <a:ea typeface="微软雅黑" panose="020B0503020204020204" charset="-122"/>
              </a:rPr>
              <a:t>国际残损、残疾和残障分类</a:t>
            </a:r>
            <a:endParaRPr lang="en-US" sz="2800" b="1" spc="388" dirty="0">
              <a:ln w="3175">
                <a:noFill/>
                <a:prstDash val="dash"/>
              </a:ln>
              <a:solidFill>
                <a:schemeClr val="bg1"/>
              </a:solidFill>
              <a:latin typeface="微软雅黑" panose="020B0503020204020204" charset="-122"/>
              <a:ea typeface="微软雅黑" panose="020B0503020204020204" charset="-122"/>
              <a:sym typeface="+mn-ea"/>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44320"/>
            <a:ext cx="10870565" cy="4486910"/>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869024"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a:t>
            </a:r>
            <a:r>
              <a:rPr lang="zh-CN" altLang="zh-CN"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079500" y="1649730"/>
            <a:ext cx="9928225" cy="1273875"/>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《国际功能、残疾和健康分类》，简称为“国际功能分类”（</a:t>
            </a:r>
            <a:r>
              <a:rPr lang="en-US" altLang="zh-CN" b="1" dirty="0">
                <a:solidFill>
                  <a:srgbClr val="000000"/>
                </a:solidFill>
                <a:latin typeface="宋体" panose="02010600030101010101" pitchFamily="2" charset="-122"/>
                <a:ea typeface="宋体" panose="02010600030101010101" pitchFamily="2" charset="-122"/>
              </a:rPr>
              <a:t>ICF</a:t>
            </a:r>
            <a:r>
              <a:rPr lang="zh-CN" altLang="zh-CN" b="1" dirty="0">
                <a:solidFill>
                  <a:srgbClr val="000000"/>
                </a:solidFill>
                <a:latin typeface="宋体" panose="02010600030101010101" pitchFamily="2" charset="-122"/>
                <a:ea typeface="宋体" panose="02010600030101010101" pitchFamily="2" charset="-122"/>
              </a:rPr>
              <a:t>），它从身体健康状态、个体活动和社会参与三个层面来认识人的功能与残疾的相互关系，并且描述了影响个体功能和残疾程度的环境和个人因素</a:t>
            </a:r>
            <a:endParaRPr lang="zh-CN" altLang="zh-CN" b="1" dirty="0">
              <a:solidFill>
                <a:srgbClr val="000000"/>
              </a:solidFill>
              <a:latin typeface="宋体" panose="02010600030101010101" pitchFamily="2" charset="-122"/>
              <a:ea typeface="宋体" panose="02010600030101010101" pitchFamily="2" charset="-122"/>
            </a:endParaRPr>
          </a:p>
        </p:txBody>
      </p:sp>
      <p:pic>
        <p:nvPicPr>
          <p:cNvPr id="3" name="Picture 2" descr="2-3-2"/>
          <p:cNvPicPr>
            <a:picLocks noChangeAspect="1" noChangeArrowheads="1"/>
          </p:cNvPicPr>
          <p:nvPr/>
        </p:nvPicPr>
        <p:blipFill>
          <a:blip r:embed="rId3" cstate="print"/>
          <a:srcRect/>
          <a:stretch>
            <a:fillRect/>
          </a:stretch>
        </p:blipFill>
        <p:spPr bwMode="auto">
          <a:xfrm>
            <a:off x="3649959" y="3060774"/>
            <a:ext cx="3535362" cy="2398712"/>
          </a:xfrm>
          <a:prstGeom prst="rect">
            <a:avLst/>
          </a:prstGeom>
          <a:noFill/>
          <a:ln w="9525">
            <a:noFill/>
            <a:miter lim="800000"/>
            <a:headEnd/>
            <a:tailEnd/>
          </a:ln>
        </p:spPr>
      </p:pic>
      <p:sp>
        <p:nvSpPr>
          <p:cNvPr id="5" name="矩形 4"/>
          <p:cNvSpPr/>
          <p:nvPr/>
        </p:nvSpPr>
        <p:spPr>
          <a:xfrm>
            <a:off x="4682297" y="5596655"/>
            <a:ext cx="1873250" cy="414338"/>
          </a:xfrm>
          <a:prstGeom prst="rect">
            <a:avLst/>
          </a:prstGeom>
        </p:spPr>
        <p:txBody>
          <a:bodyPr wrap="none">
            <a:spAutoFit/>
          </a:bodyPr>
          <a:lstStyle/>
          <a:p>
            <a:pPr algn="ctr">
              <a:lnSpc>
                <a:spcPct val="150000"/>
              </a:lnSpc>
              <a:spcAft>
                <a:spcPts val="0"/>
              </a:spcAft>
              <a:defRPr/>
            </a:pPr>
            <a:r>
              <a:rPr lang="zh-CN" altLang="zh-CN" sz="1600" kern="100" dirty="0">
                <a:latin typeface="Times New Roman" panose="02020603050405020304" pitchFamily="18" charset="0"/>
                <a:ea typeface="宋体" panose="02010600030101010101" pitchFamily="2" charset="-122"/>
                <a:cs typeface="宋体" panose="02010600030101010101" pitchFamily="2" charset="-122"/>
              </a:rPr>
              <a:t>图</a:t>
            </a:r>
            <a:r>
              <a:rPr lang="en-US" altLang="zh-CN" sz="1600" kern="100" dirty="0">
                <a:latin typeface="Times New Roman" panose="02020603050405020304" pitchFamily="18" charset="0"/>
                <a:ea typeface="宋体" panose="02010600030101010101" pitchFamily="2" charset="-122"/>
                <a:cs typeface="宋体" panose="02010600030101010101" pitchFamily="2" charset="-122"/>
              </a:rPr>
              <a:t>2-3-2  ICF</a:t>
            </a:r>
            <a:r>
              <a:rPr lang="zh-CN" altLang="zh-CN" sz="1600" kern="100" dirty="0">
                <a:latin typeface="Times New Roman" panose="02020603050405020304" pitchFamily="18" charset="0"/>
                <a:ea typeface="宋体" panose="02010600030101010101" pitchFamily="2" charset="-122"/>
                <a:cs typeface="宋体" panose="02010600030101010101" pitchFamily="2" charset="-122"/>
              </a:rPr>
              <a:t>模式图</a:t>
            </a:r>
            <a:endParaRPr lang="zh-CN" altLang="zh-CN" sz="1600" kern="100" dirty="0">
              <a:latin typeface="Times New Roman" panose="02020603050405020304" pitchFamily="18" charset="0"/>
              <a:ea typeface="宋体" panose="02010600030101010101" pitchFamily="2" charset="-122"/>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861391"/>
            <a:ext cx="10870565" cy="5169839"/>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869024"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73483" y="861391"/>
            <a:ext cx="9928225" cy="87440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zh-CN" dirty="0">
                <a:solidFill>
                  <a:srgbClr val="000000"/>
                </a:solidFill>
                <a:latin typeface="宋体" panose="02010600030101010101" pitchFamily="2" charset="-122"/>
                <a:ea typeface="宋体" panose="02010600030101010101" pitchFamily="2" charset="-122"/>
              </a:rPr>
              <a:t>（</a:t>
            </a:r>
            <a:r>
              <a:rPr lang="zh-CN" altLang="en-US" dirty="0">
                <a:solidFill>
                  <a:srgbClr val="000000"/>
                </a:solidFill>
                <a:latin typeface="宋体" panose="02010600030101010101" pitchFamily="2" charset="-122"/>
                <a:ea typeface="宋体" panose="02010600030101010101" pitchFamily="2" charset="-122"/>
              </a:rPr>
              <a:t>一）</a:t>
            </a:r>
            <a:r>
              <a:rPr lang="en-US" altLang="zh-CN" dirty="0">
                <a:solidFill>
                  <a:srgbClr val="000000"/>
                </a:solidFill>
                <a:latin typeface="宋体" panose="02010600030101010101" pitchFamily="2" charset="-122"/>
                <a:ea typeface="宋体" panose="02010600030101010101" pitchFamily="2" charset="-122"/>
              </a:rPr>
              <a:t>ICF</a:t>
            </a:r>
            <a:r>
              <a:rPr lang="zh-CN" altLang="zh-CN" dirty="0">
                <a:solidFill>
                  <a:srgbClr val="000000"/>
                </a:solidFill>
                <a:latin typeface="宋体" panose="02010600030101010101" pitchFamily="2" charset="-122"/>
                <a:ea typeface="宋体" panose="02010600030101010101" pitchFamily="2" charset="-122"/>
              </a:rPr>
              <a:t>的构成</a:t>
            </a:r>
            <a:r>
              <a:rPr lang="en-US" altLang="zh-CN" dirty="0">
                <a:latin typeface="宋体" panose="02010600030101010101" pitchFamily="2" charset="-122"/>
                <a:ea typeface="宋体" panose="02010600030101010101" pitchFamily="2" charset="-122"/>
              </a:rPr>
              <a:t>                 </a:t>
            </a:r>
            <a:r>
              <a:rPr lang="zh-CN" altLang="zh-CN" sz="1600" dirty="0">
                <a:solidFill>
                  <a:srgbClr val="002060"/>
                </a:solidFill>
                <a:latin typeface="宋体" panose="02010600030101010101" pitchFamily="2" charset="-122"/>
                <a:ea typeface="宋体" panose="02010600030101010101" pitchFamily="2" charset="-122"/>
              </a:rPr>
              <a:t>表</a:t>
            </a:r>
            <a:r>
              <a:rPr lang="en-US" altLang="zh-CN" sz="1600" dirty="0">
                <a:solidFill>
                  <a:srgbClr val="002060"/>
                </a:solidFill>
                <a:latin typeface="宋体" panose="02010600030101010101" pitchFamily="2" charset="-122"/>
                <a:ea typeface="宋体" panose="02010600030101010101" pitchFamily="2" charset="-122"/>
              </a:rPr>
              <a:t>2-3-2 ICF</a:t>
            </a:r>
            <a:r>
              <a:rPr lang="zh-CN" altLang="zh-CN" sz="1600" dirty="0">
                <a:solidFill>
                  <a:srgbClr val="002060"/>
                </a:solidFill>
                <a:latin typeface="宋体" panose="02010600030101010101" pitchFamily="2" charset="-122"/>
                <a:ea typeface="宋体" panose="02010600030101010101" pitchFamily="2" charset="-122"/>
              </a:rPr>
              <a:t>构成成分</a:t>
            </a:r>
            <a:endParaRPr lang="en-US" altLang="zh-CN" sz="1600" dirty="0">
              <a:solidFill>
                <a:srgbClr val="002060"/>
              </a:solidFill>
              <a:latin typeface="宋体" panose="02010600030101010101" pitchFamily="2" charset="-122"/>
              <a:ea typeface="宋体" panose="02010600030101010101" pitchFamily="2"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3"/>
          <a:stretch>
            <a:fillRect/>
          </a:stretch>
        </p:blipFill>
        <p:spPr>
          <a:xfrm>
            <a:off x="1748634" y="1455981"/>
            <a:ext cx="7980356" cy="4279763"/>
          </a:xfrm>
          <a:prstGeom prst="rect">
            <a:avLst/>
          </a:prstGeom>
        </p:spPr>
      </p:pic>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86735" y="1762611"/>
            <a:ext cx="9928225" cy="3367397"/>
          </a:xfrm>
          <a:prstGeom prst="rect">
            <a:avLst/>
          </a:prstGeom>
          <a:noFill/>
        </p:spPr>
        <p:txBody>
          <a:bodyPr wrap="square" rtlCol="0">
            <a:spAutoFit/>
          </a:bodyPr>
          <a:lstStyle/>
          <a:p>
            <a:pPr>
              <a:lnSpc>
                <a:spcPct val="150000"/>
              </a:lnSpc>
            </a:pP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身体的功能</a:t>
            </a:r>
            <a:r>
              <a:rPr lang="en-US" altLang="zh-CN"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结构与残损</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）身体功能</a:t>
            </a:r>
            <a:r>
              <a:rPr lang="en-US" altLang="zh-CN" dirty="0">
                <a:solidFill>
                  <a:srgbClr val="000000"/>
                </a:solidFill>
                <a:latin typeface="宋体" panose="02010600030101010101" pitchFamily="2" charset="-122"/>
                <a:ea typeface="宋体" panose="02010600030101010101" pitchFamily="2" charset="-122"/>
              </a:rPr>
              <a:t>/</a:t>
            </a:r>
            <a:r>
              <a:rPr lang="zh-CN" altLang="en-US" dirty="0">
                <a:solidFill>
                  <a:srgbClr val="000000"/>
                </a:solidFill>
                <a:latin typeface="宋体" panose="02010600030101010101" pitchFamily="2" charset="-122"/>
                <a:ea typeface="宋体" panose="02010600030101010101" pitchFamily="2" charset="-122"/>
              </a:rPr>
              <a:t>结构</a:t>
            </a:r>
            <a:r>
              <a:rPr lang="zh-CN" altLang="zh-CN" dirty="0">
                <a:solidFill>
                  <a:srgbClr val="000000"/>
                </a:solidFill>
                <a:latin typeface="宋体" panose="02010600030101010101" pitchFamily="2" charset="-122"/>
                <a:ea typeface="宋体" panose="02010600030101010101" pitchFamily="2" charset="-122"/>
              </a:rPr>
              <a:t>：身体功能是指身体各系统的生理或心理功能</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身体结构是指身体的解剖结构，如器官、肢体及其组成部分。</a:t>
            </a:r>
            <a:r>
              <a:rPr lang="zh-CN" altLang="en-US" dirty="0">
                <a:solidFill>
                  <a:srgbClr val="000000"/>
                </a:solidFill>
                <a:latin typeface="宋体" panose="02010600030101010101" pitchFamily="2" charset="-122"/>
                <a:ea typeface="宋体" panose="02010600030101010101" pitchFamily="2" charset="-122"/>
              </a:rPr>
              <a:t>二者</a:t>
            </a:r>
            <a:r>
              <a:rPr lang="zh-CN" altLang="zh-CN" dirty="0">
                <a:solidFill>
                  <a:srgbClr val="000000"/>
                </a:solidFill>
                <a:latin typeface="宋体" panose="02010600030101010101" pitchFamily="2" charset="-122"/>
                <a:ea typeface="宋体" panose="02010600030101010101" pitchFamily="2" charset="-122"/>
              </a:rPr>
              <a:t>是两个不同但又平行的部分，如眼结构组成视觉功能。</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残损：残损是指身体功能或解剖结构上的缺失或偏差，是在身体各系统功能和结构水平上评价功能障碍的严重程度，指各种原因导致的身体结构、外形、器官或系统生理功能以及心理功能损害，仅限于器官、系统的功能障碍。</a:t>
            </a:r>
            <a:endParaRPr lang="zh-CN" altLang="zh-CN" dirty="0">
              <a:solidFill>
                <a:srgbClr val="000000"/>
              </a:solidFill>
              <a:latin typeface="宋体" panose="02010600030101010101" pitchFamily="2" charset="-122"/>
              <a:ea typeface="宋体" panose="02010600030101010101" pitchFamily="2"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2901243"/>
          </a:xfrm>
          <a:prstGeom prst="rect">
            <a:avLst/>
          </a:prstGeom>
          <a:noFill/>
        </p:spPr>
        <p:txBody>
          <a:bodyPr wrap="square">
            <a:spAutoFit/>
          </a:bodyPr>
          <a:lstStyle/>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项目二</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残疾学</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p:transition spd="med">
    <p:newsfla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86735" y="2014403"/>
            <a:ext cx="9928225" cy="2533386"/>
          </a:xfrm>
          <a:prstGeom prst="rect">
            <a:avLst/>
          </a:prstGeom>
          <a:noFill/>
        </p:spPr>
        <p:txBody>
          <a:bodyPr wrap="square" rtlCol="0">
            <a:spAutoFit/>
          </a:bodyPr>
          <a:lstStyle/>
          <a:p>
            <a:pPr>
              <a:lnSpc>
                <a:spcPct val="150000"/>
              </a:lnSpc>
            </a:pPr>
            <a:r>
              <a:rPr lang="en-US" altLang="zh-CN" dirty="0">
                <a:solidFill>
                  <a:srgbClr val="000000"/>
                </a:solidFill>
                <a:latin typeface="宋体" panose="02010600030101010101" pitchFamily="2" charset="-122"/>
                <a:ea typeface="宋体" panose="02010600030101010101" pitchFamily="2" charset="-122"/>
              </a:rPr>
              <a:t> 2.</a:t>
            </a:r>
            <a:r>
              <a:rPr lang="zh-CN" altLang="zh-CN" dirty="0">
                <a:solidFill>
                  <a:srgbClr val="000000"/>
                </a:solidFill>
                <a:latin typeface="宋体" panose="02010600030101010101" pitchFamily="2" charset="-122"/>
                <a:ea typeface="宋体" panose="02010600030101010101" pitchFamily="2" charset="-122"/>
              </a:rPr>
              <a:t>活动与活动受限</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）活动：活动是指个体执行某项任务或行动。活动涉及的是与生活有关的所有个人活动，是一种综合应用身体功能的能力。</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）活动受限：活动受限指个体在进行活动时可能遇到的困难，是从个体或整体完成任务、进行活动的水平上评价功能障碍的严重程度。</a:t>
            </a: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86735" y="2014403"/>
            <a:ext cx="9928225" cy="3829062"/>
          </a:xfrm>
          <a:prstGeom prst="rect">
            <a:avLst/>
          </a:prstGeom>
          <a:noFill/>
        </p:spPr>
        <p:txBody>
          <a:bodyPr wrap="square" rtlCol="0">
            <a:spAutoFit/>
          </a:bodyPr>
          <a:lstStyle/>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a:t>
            </a:r>
            <a:r>
              <a:rPr lang="en-US" altLang="zh-CN" dirty="0">
                <a:solidFill>
                  <a:srgbClr val="000000"/>
                </a:solidFill>
                <a:latin typeface="宋体" panose="02010600030101010101" pitchFamily="2" charset="-122"/>
                <a:ea typeface="宋体" panose="02010600030101010101" pitchFamily="2" charset="-122"/>
              </a:rPr>
              <a:t>3.</a:t>
            </a:r>
            <a:r>
              <a:rPr lang="zh-CN" altLang="zh-CN" dirty="0">
                <a:solidFill>
                  <a:srgbClr val="000000"/>
                </a:solidFill>
                <a:latin typeface="宋体" panose="02010600030101010101" pitchFamily="2" charset="-122"/>
                <a:ea typeface="宋体" panose="02010600030101010101" pitchFamily="2" charset="-122"/>
              </a:rPr>
              <a:t>参与与参与局限</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）参与：参与是指个体投入</a:t>
            </a:r>
            <a:r>
              <a:rPr lang="zh-CN" altLang="en-US" dirty="0">
                <a:solidFill>
                  <a:srgbClr val="000000"/>
                </a:solidFill>
                <a:latin typeface="宋体" panose="02010600030101010101" pitchFamily="2" charset="-122"/>
                <a:ea typeface="宋体" panose="02010600030101010101" pitchFamily="2" charset="-122"/>
              </a:rPr>
              <a:t>参与</a:t>
            </a:r>
            <a:r>
              <a:rPr lang="zh-CN" altLang="zh-CN" dirty="0">
                <a:solidFill>
                  <a:srgbClr val="000000"/>
                </a:solidFill>
                <a:latin typeface="宋体" panose="02010600030101010101" pitchFamily="2" charset="-122"/>
                <a:ea typeface="宋体" panose="02010600030101010101" pitchFamily="2" charset="-122"/>
              </a:rPr>
              <a:t>到一种生活情景中</a:t>
            </a:r>
            <a:r>
              <a:rPr lang="zh-CN" altLang="en-US" dirty="0">
                <a:solidFill>
                  <a:srgbClr val="000000"/>
                </a:solidFill>
                <a:latin typeface="宋体" panose="02010600030101010101" pitchFamily="2" charset="-122"/>
                <a:ea typeface="宋体" panose="02010600030101010101" pitchFamily="2" charset="-122"/>
              </a:rPr>
              <a:t>的能力</a:t>
            </a:r>
            <a:r>
              <a:rPr lang="zh-CN" altLang="zh-CN" dirty="0">
                <a:solidFill>
                  <a:srgbClr val="000000"/>
                </a:solidFill>
                <a:latin typeface="宋体" panose="02010600030101010101" pitchFamily="2" charset="-122"/>
                <a:ea typeface="宋体" panose="02010600030101010101" pitchFamily="2" charset="-122"/>
              </a:rPr>
              <a:t>；参与和活动的不同在于影响前者的相关因素是在社会水平，影响后者的因素设在个体水平，参与需要解决个体如何在特定的健康和功能状况下去努力生存，环境因素是否妨碍或促进个体参与。</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r>
              <a:rPr lang="zh-CN" altLang="zh-CN"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参与局限：参与局限是个体投入到生活情境中可能经历到的问题。参与局限是从社会水平上评价功能障碍的严重程度，指由于残损、活动受限或其他原因导致个体参与社会活动受限，影响和限制个体在社会上的交往，导致工作、学习、社交不能独立进行。</a:t>
            </a:r>
            <a:endParaRPr lang="zh-CN"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86735" y="2014403"/>
            <a:ext cx="9928225" cy="2995051"/>
          </a:xfrm>
          <a:prstGeom prst="rect">
            <a:avLst/>
          </a:prstGeom>
          <a:noFill/>
        </p:spPr>
        <p:txBody>
          <a:bodyPr wrap="square" rtlCol="0">
            <a:spAutoFit/>
          </a:bodyPr>
          <a:lstStyle/>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a:t>
            </a:r>
            <a:r>
              <a:rPr lang="en-US" altLang="zh-CN" dirty="0">
                <a:solidFill>
                  <a:srgbClr val="000000"/>
                </a:solidFill>
                <a:latin typeface="宋体" panose="02010600030101010101" pitchFamily="2" charset="-122"/>
                <a:ea typeface="宋体" panose="02010600030101010101" pitchFamily="2" charset="-122"/>
              </a:rPr>
              <a:t> 4.</a:t>
            </a:r>
            <a:r>
              <a:rPr lang="zh-CN" altLang="zh-CN" dirty="0">
                <a:solidFill>
                  <a:srgbClr val="000000"/>
                </a:solidFill>
                <a:latin typeface="宋体" panose="02010600030101010101" pitchFamily="2" charset="-122"/>
                <a:ea typeface="宋体" panose="02010600030101010101" pitchFamily="2" charset="-122"/>
              </a:rPr>
              <a:t>情景性因素</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情景性因素是指个体生活和生存的全部背景，包括环境因素和个人因素。</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1</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环境因素是指社会环境、自然环境、家庭及社会支持，它与身体功能和结构、活动、参与之间是相互作用的。</a:t>
            </a: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endParaRPr lang="en-US" altLang="zh-CN"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2</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个人因素指个体生活和生存的特殊背景，包含了个体的特征，如性别、年龄、生活方式、习惯、教育水平、社会背景、教养、行为方式、心理素质等。</a:t>
            </a:r>
            <a:endParaRPr lang="zh-CN" altLang="en-US" dirty="0">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07222" y="1656594"/>
            <a:ext cx="9928225" cy="3713517"/>
          </a:xfrm>
          <a:prstGeom prst="rect">
            <a:avLst/>
          </a:prstGeom>
          <a:noFill/>
        </p:spPr>
        <p:txBody>
          <a:bodyPr wrap="square" rtlCol="0">
            <a:spAutoFit/>
          </a:bodyPr>
          <a:lstStyle/>
          <a:p>
            <a:pPr>
              <a:lnSpc>
                <a:spcPct val="150000"/>
              </a:lnSpc>
            </a:pPr>
            <a:r>
              <a:rPr lang="zh-CN" altLang="zh-CN" sz="2000" dirty="0">
                <a:solidFill>
                  <a:srgbClr val="000000"/>
                </a:solidFill>
                <a:latin typeface="宋体" panose="02010600030101010101" pitchFamily="2" charset="-122"/>
                <a:ea typeface="宋体" panose="02010600030101010101" pitchFamily="2" charset="-122"/>
              </a:rPr>
              <a:t>（二）</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各构成成分之间的关系</a:t>
            </a:r>
            <a:endParaRPr lang="zh-CN"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1</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在</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框架中</a:t>
            </a:r>
            <a:r>
              <a:rPr lang="zh-CN" altLang="en-US" sz="2000" dirty="0">
                <a:solidFill>
                  <a:srgbClr val="000000"/>
                </a:solidFill>
                <a:latin typeface="宋体" panose="02010600030101010101" pitchFamily="2" charset="-122"/>
                <a:ea typeface="宋体" panose="02010600030101010101" pitchFamily="2" charset="-122"/>
              </a:rPr>
              <a:t>：</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a:t>
            </a:r>
            <a:r>
              <a:rPr lang="zh-CN" altLang="en-US" sz="2000" dirty="0">
                <a:solidFill>
                  <a:srgbClr val="000000"/>
                </a:solidFill>
                <a:latin typeface="宋体" panose="02010600030101010101" pitchFamily="2" charset="-122"/>
                <a:ea typeface="宋体" panose="02010600030101010101" pitchFamily="2" charset="-122"/>
              </a:rPr>
              <a:t>（</a:t>
            </a:r>
            <a:r>
              <a:rPr lang="en-US" altLang="zh-CN" sz="2000" dirty="0">
                <a:solidFill>
                  <a:srgbClr val="000000"/>
                </a:solidFill>
                <a:latin typeface="宋体" panose="02010600030101010101" pitchFamily="2" charset="-122"/>
                <a:ea typeface="宋体" panose="02010600030101010101" pitchFamily="2" charset="-122"/>
              </a:rPr>
              <a:t>1</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功能是包含身体功能和结构、活动与参与的概括性术语</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a:t>
            </a:r>
            <a:r>
              <a:rPr lang="zh-CN" altLang="en-US" sz="2000" dirty="0">
                <a:solidFill>
                  <a:srgbClr val="000000"/>
                </a:solidFill>
                <a:latin typeface="宋体" panose="02010600030101010101" pitchFamily="2" charset="-122"/>
                <a:ea typeface="宋体" panose="02010600030101010101" pitchFamily="2" charset="-122"/>
              </a:rPr>
              <a:t>（</a:t>
            </a:r>
            <a:r>
              <a:rPr lang="en-US" altLang="zh-CN" sz="2000" dirty="0">
                <a:solidFill>
                  <a:srgbClr val="000000"/>
                </a:solidFill>
                <a:latin typeface="宋体" panose="02010600030101010101" pitchFamily="2" charset="-122"/>
                <a:ea typeface="宋体" panose="02010600030101010101" pitchFamily="2" charset="-122"/>
              </a:rPr>
              <a:t>2</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残疾是指身体功能和身体结构上有障碍，活动受限与参与局限</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a:t>
            </a:r>
            <a:r>
              <a:rPr lang="zh-CN" altLang="en-US" sz="2000" dirty="0">
                <a:solidFill>
                  <a:srgbClr val="000000"/>
                </a:solidFill>
                <a:latin typeface="宋体" panose="02010600030101010101" pitchFamily="2" charset="-122"/>
                <a:ea typeface="宋体" panose="02010600030101010101" pitchFamily="2" charset="-122"/>
              </a:rPr>
              <a:t>（</a:t>
            </a:r>
            <a:r>
              <a:rPr lang="en-US" altLang="zh-CN" sz="2000" dirty="0">
                <a:solidFill>
                  <a:srgbClr val="000000"/>
                </a:solidFill>
                <a:latin typeface="宋体" panose="02010600030101010101" pitchFamily="2" charset="-122"/>
                <a:ea typeface="宋体" panose="02010600030101010101" pitchFamily="2" charset="-122"/>
              </a:rPr>
              <a:t>3</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环境因素可以成为障碍（产生或加大残疾严重性）或有利因素（改善甚至是消除残疾）</a:t>
            </a:r>
            <a:r>
              <a:rPr lang="zh-CN" altLang="en-US" sz="2000" dirty="0">
                <a:solidFill>
                  <a:srgbClr val="000000"/>
                </a:solidFill>
                <a:latin typeface="宋体" panose="02010600030101010101" pitchFamily="2" charset="-122"/>
                <a:ea typeface="宋体" panose="02010600030101010101" pitchFamily="2" charset="-122"/>
              </a:rPr>
              <a:t>，是</a:t>
            </a:r>
            <a:r>
              <a:rPr lang="zh-CN" altLang="zh-CN" sz="2000" dirty="0">
                <a:solidFill>
                  <a:srgbClr val="000000"/>
                </a:solidFill>
                <a:latin typeface="宋体" panose="02010600030101010101" pitchFamily="2" charset="-122"/>
                <a:ea typeface="宋体" panose="02010600030101010101" pitchFamily="2" charset="-122"/>
              </a:rPr>
              <a:t>描述个体功能水平时，必须考虑</a:t>
            </a:r>
            <a:r>
              <a:rPr lang="zh-CN" altLang="en-US" sz="2000" dirty="0">
                <a:solidFill>
                  <a:srgbClr val="000000"/>
                </a:solidFill>
                <a:latin typeface="宋体" panose="02010600030101010101" pitchFamily="2" charset="-122"/>
                <a:ea typeface="宋体" panose="02010600030101010101" pitchFamily="2" charset="-122"/>
              </a:rPr>
              <a:t>的</a:t>
            </a:r>
            <a:r>
              <a:rPr lang="zh-CN" altLang="zh-CN" sz="2000" dirty="0">
                <a:solidFill>
                  <a:srgbClr val="000000"/>
                </a:solidFill>
                <a:latin typeface="宋体" panose="02010600030101010101" pitchFamily="2" charset="-122"/>
                <a:ea typeface="宋体" panose="02010600030101010101" pitchFamily="2" charset="-122"/>
              </a:rPr>
              <a:t>因</a:t>
            </a:r>
            <a:r>
              <a:rPr lang="zh-CN" altLang="en-US" sz="2000" dirty="0">
                <a:solidFill>
                  <a:srgbClr val="000000"/>
                </a:solidFill>
                <a:latin typeface="宋体" panose="02010600030101010101" pitchFamily="2" charset="-122"/>
                <a:ea typeface="宋体" panose="02010600030101010101" pitchFamily="2" charset="-122"/>
              </a:rPr>
              <a:t>素</a:t>
            </a:r>
            <a:endParaRPr lang="zh-CN"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2</a:t>
            </a:r>
            <a:r>
              <a:rPr lang="zh-CN" altLang="en-US" sz="2000" dirty="0">
                <a:solidFill>
                  <a:srgbClr val="000000"/>
                </a:solidFill>
                <a:latin typeface="宋体" panose="02010600030101010101" pitchFamily="2" charset="-122"/>
                <a:ea typeface="宋体" panose="02010600030101010101" pitchFamily="2" charset="-122"/>
              </a:rPr>
              <a:t>、</a:t>
            </a:r>
            <a:r>
              <a:rPr lang="en-US" altLang="zh-CN" sz="2000" dirty="0">
                <a:solidFill>
                  <a:srgbClr val="000000"/>
                </a:solidFill>
                <a:latin typeface="宋体" panose="02010600030101010101" pitchFamily="2" charset="-122"/>
                <a:ea typeface="宋体" panose="02010600030101010101" pitchFamily="2" charset="-122"/>
              </a:rPr>
              <a:t> </a:t>
            </a:r>
            <a:r>
              <a:rPr lang="zh-CN" altLang="zh-CN" sz="2000" dirty="0">
                <a:solidFill>
                  <a:srgbClr val="000000"/>
                </a:solidFill>
                <a:latin typeface="宋体" panose="02010600030101010101" pitchFamily="2" charset="-122"/>
                <a:ea typeface="宋体" panose="02010600030101010101" pitchFamily="2" charset="-122"/>
              </a:rPr>
              <a:t>功能是健康状况和环境因素交互的结果，这种交互作用是动态和双向的，其中一种成分的变化可能影响其他成分</a:t>
            </a:r>
            <a:endParaRPr lang="zh-CN" altLang="zh-CN" sz="20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5902110"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国际功能、残疾和健康分类</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07222" y="1656594"/>
            <a:ext cx="9928225" cy="3713517"/>
          </a:xfrm>
          <a:prstGeom prst="rect">
            <a:avLst/>
          </a:prstGeom>
          <a:noFill/>
        </p:spPr>
        <p:txBody>
          <a:bodyPr wrap="square" rtlCol="0">
            <a:spAutoFit/>
          </a:bodyPr>
          <a:lstStyle/>
          <a:p>
            <a:pPr>
              <a:lnSpc>
                <a:spcPct val="150000"/>
              </a:lnSpc>
            </a:pPr>
            <a:r>
              <a:rPr lang="zh-CN" altLang="zh-CN" sz="2000" dirty="0">
                <a:solidFill>
                  <a:srgbClr val="000000"/>
                </a:solidFill>
                <a:latin typeface="宋体" panose="02010600030101010101" pitchFamily="2" charset="-122"/>
                <a:ea typeface="宋体" panose="02010600030101010101" pitchFamily="2" charset="-122"/>
              </a:rPr>
              <a:t>（</a:t>
            </a:r>
            <a:r>
              <a:rPr lang="zh-CN" altLang="en-US" sz="2000" dirty="0">
                <a:solidFill>
                  <a:srgbClr val="000000"/>
                </a:solidFill>
                <a:latin typeface="宋体" panose="02010600030101010101" pitchFamily="2" charset="-122"/>
                <a:ea typeface="宋体" panose="02010600030101010101" pitchFamily="2" charset="-122"/>
              </a:rPr>
              <a:t>三</a:t>
            </a:r>
            <a:r>
              <a:rPr lang="zh-CN" altLang="zh-CN" sz="2000" dirty="0">
                <a:solidFill>
                  <a:srgbClr val="000000"/>
                </a:solidFill>
                <a:latin typeface="宋体" panose="02010600030101010101" pitchFamily="2" charset="-122"/>
                <a:ea typeface="宋体" panose="02010600030101010101" pitchFamily="2" charset="-122"/>
              </a:rPr>
              <a:t>）</a:t>
            </a:r>
            <a:r>
              <a:rPr lang="en-US" altLang="zh-CN" sz="2000" dirty="0">
                <a:solidFill>
                  <a:srgbClr val="000000"/>
                </a:solidFill>
                <a:ea typeface="宋体" panose="02010600030101010101" pitchFamily="2" charset="-122"/>
              </a:rPr>
              <a:t> </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应用价值</a:t>
            </a:r>
            <a:endParaRPr lang="zh-CN"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1.</a:t>
            </a:r>
            <a:r>
              <a:rPr lang="zh-CN" altLang="zh-CN" sz="2000" dirty="0">
                <a:solidFill>
                  <a:srgbClr val="000000"/>
                </a:solidFill>
                <a:latin typeface="宋体" panose="02010600030101010101" pitchFamily="2" charset="-122"/>
                <a:ea typeface="宋体" panose="02010600030101010101" pitchFamily="2" charset="-122"/>
              </a:rPr>
              <a:t>国际交流工具</a:t>
            </a:r>
            <a:r>
              <a:rPr lang="en-US" altLang="zh-CN" sz="2000" dirty="0">
                <a:solidFill>
                  <a:srgbClr val="000000"/>
                </a:solidFill>
                <a:latin typeface="宋体" panose="02010600030101010101" pitchFamily="2" charset="-122"/>
                <a:ea typeface="宋体" panose="02010600030101010101" pitchFamily="2" charset="-122"/>
              </a:rPr>
              <a:t>  ICF</a:t>
            </a:r>
            <a:r>
              <a:rPr lang="zh-CN" altLang="zh-CN" sz="2000" dirty="0">
                <a:solidFill>
                  <a:srgbClr val="000000"/>
                </a:solidFill>
                <a:latin typeface="宋体" panose="02010600030101010101" pitchFamily="2" charset="-122"/>
                <a:ea typeface="宋体" panose="02010600030101010101" pitchFamily="2" charset="-122"/>
              </a:rPr>
              <a:t>作为国际通用的描述功能、残疾和健康状况的国际语言和概念，使得国际间就某一疾病的交流变得容易，且使得疾病前后变化具有可比性。</a:t>
            </a:r>
            <a:endParaRPr lang="zh-CN"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2.</a:t>
            </a:r>
            <a:r>
              <a:rPr lang="zh-CN" altLang="zh-CN" sz="2000" dirty="0">
                <a:solidFill>
                  <a:srgbClr val="000000"/>
                </a:solidFill>
                <a:latin typeface="宋体" panose="02010600030101010101" pitchFamily="2" charset="-122"/>
                <a:ea typeface="宋体" panose="02010600030101010101" pitchFamily="2" charset="-122"/>
              </a:rPr>
              <a:t>多学科的交流工具</a:t>
            </a:r>
            <a:r>
              <a:rPr lang="en-US" altLang="zh-CN" sz="2000" dirty="0">
                <a:solidFill>
                  <a:srgbClr val="000000"/>
                </a:solidFill>
                <a:latin typeface="宋体" panose="02010600030101010101" pitchFamily="2" charset="-122"/>
                <a:ea typeface="宋体" panose="02010600030101010101" pitchFamily="2" charset="-122"/>
              </a:rPr>
              <a:t>  ICF </a:t>
            </a:r>
            <a:r>
              <a:rPr lang="zh-CN" altLang="zh-CN" sz="2000" dirty="0">
                <a:solidFill>
                  <a:srgbClr val="000000"/>
                </a:solidFill>
                <a:latin typeface="宋体" panose="02010600030101010101" pitchFamily="2" charset="-122"/>
                <a:ea typeface="宋体" panose="02010600030101010101" pitchFamily="2" charset="-122"/>
              </a:rPr>
              <a:t>的目标是提供统一、标准的语言和框架描述健康和与健康有关的状况</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可以应用于医院管理和质量控制体系、康复医疗评估体系、医疗保险评价体系、社会工作评价体系。</a:t>
            </a:r>
            <a:endParaRPr lang="zh-CN" altLang="zh-CN" sz="2000" dirty="0">
              <a:solidFill>
                <a:srgbClr val="000000"/>
              </a:solidFill>
              <a:latin typeface="宋体" panose="02010600030101010101" pitchFamily="2" charset="-122"/>
              <a:ea typeface="宋体" panose="02010600030101010101" pitchFamily="2" charset="-122"/>
            </a:endParaRPr>
          </a:p>
          <a:p>
            <a:pPr>
              <a:lnSpc>
                <a:spcPct val="150000"/>
              </a:lnSpc>
            </a:pPr>
            <a:r>
              <a:rPr lang="en-US" altLang="zh-CN" sz="2000" dirty="0">
                <a:solidFill>
                  <a:srgbClr val="000000"/>
                </a:solidFill>
                <a:latin typeface="宋体" panose="02010600030101010101" pitchFamily="2" charset="-122"/>
                <a:ea typeface="宋体" panose="02010600030101010101" pitchFamily="2" charset="-122"/>
              </a:rPr>
              <a:t>    3.</a:t>
            </a:r>
            <a:r>
              <a:rPr lang="zh-CN" altLang="zh-CN" sz="2000" dirty="0">
                <a:solidFill>
                  <a:srgbClr val="000000"/>
                </a:solidFill>
                <a:latin typeface="宋体" panose="02010600030101010101" pitchFamily="2" charset="-122"/>
                <a:ea typeface="宋体" panose="02010600030101010101" pitchFamily="2" charset="-122"/>
              </a:rPr>
              <a:t>临床功能评定的实用工具</a:t>
            </a:r>
            <a:r>
              <a:rPr lang="en-US" altLang="zh-CN" sz="2000" dirty="0">
                <a:solidFill>
                  <a:srgbClr val="000000"/>
                </a:solidFill>
                <a:latin typeface="宋体" panose="02010600030101010101" pitchFamily="2" charset="-122"/>
                <a:ea typeface="宋体" panose="02010600030101010101" pitchFamily="2" charset="-122"/>
              </a:rPr>
              <a:t>  ICF</a:t>
            </a:r>
            <a:r>
              <a:rPr lang="zh-CN" altLang="zh-CN" sz="2000" dirty="0">
                <a:solidFill>
                  <a:srgbClr val="000000"/>
                </a:solidFill>
                <a:latin typeface="宋体" panose="02010600030101010101" pitchFamily="2" charset="-122"/>
                <a:ea typeface="宋体" panose="02010600030101010101" pitchFamily="2" charset="-122"/>
              </a:rPr>
              <a:t>是疾病、健康和残疾相关问题的标准语言，有可能成为医学领域通用的功能评估工具。</a:t>
            </a:r>
            <a:endParaRPr lang="en-US" altLang="zh-CN" sz="20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033671"/>
            <a:ext cx="10870565" cy="4598504"/>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567049" cy="1622239"/>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lang="zh-CN" altLang="en-US" sz="2800" b="1" spc="388"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sym typeface="+mn-ea"/>
              </a:rPr>
              <a:t>三、</a:t>
            </a:r>
            <a:r>
              <a:rPr lang="en-US" altLang="zh-CN" sz="2800" dirty="0">
                <a:solidFill>
                  <a:srgbClr val="000000"/>
                </a:solidFill>
                <a:latin typeface="宋体" panose="02010600030101010101" pitchFamily="2" charset="-122"/>
                <a:ea typeface="宋体" panose="02010600030101010101" pitchFamily="2" charset="-122"/>
              </a:rPr>
              <a:t> </a:t>
            </a:r>
            <a:r>
              <a:rPr lang="en-US" altLang="zh-CN" sz="2800" b="1" spc="388" dirty="0">
                <a:ln w="3175">
                  <a:noFill/>
                  <a:prstDash val="dash"/>
                </a:ln>
                <a:solidFill>
                  <a:schemeClr val="bg1"/>
                </a:solidFill>
                <a:latin typeface="微软雅黑" panose="020B0503020204020204" charset="-122"/>
                <a:ea typeface="微软雅黑" panose="020B0503020204020204" charset="-122"/>
              </a:rPr>
              <a:t>ICF</a:t>
            </a:r>
            <a:r>
              <a:rPr lang="zh-CN" altLang="en-US" sz="2800" b="1" spc="388" dirty="0">
                <a:ln w="3175">
                  <a:noFill/>
                  <a:prstDash val="dash"/>
                </a:ln>
                <a:solidFill>
                  <a:schemeClr val="bg1"/>
                </a:solidFill>
                <a:latin typeface="微软雅黑" panose="020B0503020204020204" charset="-122"/>
                <a:ea typeface="微软雅黑" panose="020B0503020204020204" charset="-122"/>
              </a:rPr>
              <a:t>与</a:t>
            </a:r>
            <a:r>
              <a:rPr lang="en-US" altLang="zh-CN" sz="2800" b="1" spc="388" dirty="0">
                <a:ln w="3175">
                  <a:noFill/>
                  <a:prstDash val="dash"/>
                </a:ln>
                <a:solidFill>
                  <a:schemeClr val="bg1"/>
                </a:solidFill>
                <a:latin typeface="微软雅黑" panose="020B0503020204020204" charset="-122"/>
                <a:ea typeface="微软雅黑" panose="020B0503020204020204" charset="-122"/>
              </a:rPr>
              <a:t>ICIDH</a:t>
            </a: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a:p>
            <a:pPr>
              <a:lnSpc>
                <a:spcPct val="100000"/>
              </a:lnSpc>
              <a:spcBef>
                <a:spcPts val="1000"/>
              </a:spcBef>
              <a:buSzPct val="100000"/>
            </a:pPr>
            <a:endParaRPr lang="zh-CN" altLang="zh-CN" sz="2800" b="1" dirty="0">
              <a:solidFill>
                <a:schemeClr val="accent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761448" y="1070268"/>
            <a:ext cx="9928225" cy="5078313"/>
          </a:xfrm>
          <a:prstGeom prst="rect">
            <a:avLst/>
          </a:prstGeom>
          <a:noFill/>
        </p:spPr>
        <p:txBody>
          <a:bodyPr wrap="square" rtlCol="0">
            <a:spAutoFit/>
          </a:bodyPr>
          <a:lstStyle/>
          <a:p>
            <a:pPr>
              <a:spcBef>
                <a:spcPct val="20000"/>
              </a:spcBef>
              <a:buClr>
                <a:schemeClr val="hlink"/>
              </a:buClr>
              <a:buFont typeface="Wingdings" panose="05000000000000000000" pitchFamily="2" charset="2"/>
              <a:buNone/>
            </a:pPr>
            <a:r>
              <a:rPr lang="en-US" altLang="zh-CN" sz="2000" dirty="0">
                <a:solidFill>
                  <a:srgbClr val="000000"/>
                </a:solidFill>
                <a:latin typeface="宋体" panose="02010600030101010101" pitchFamily="2" charset="-122"/>
                <a:ea typeface="宋体" panose="02010600030101010101" pitchFamily="2" charset="-122"/>
              </a:rPr>
              <a:t>   </a:t>
            </a:r>
            <a:r>
              <a:rPr lang="en-US" altLang="zh-CN" sz="2000" b="1" dirty="0">
                <a:solidFill>
                  <a:srgbClr val="000000"/>
                </a:solidFill>
                <a:latin typeface="宋体" panose="02010600030101010101" pitchFamily="2" charset="-122"/>
                <a:ea typeface="宋体" panose="02010600030101010101" pitchFamily="2" charset="-122"/>
              </a:rPr>
              <a:t>1.</a:t>
            </a:r>
            <a:r>
              <a:rPr lang="zh-CN" altLang="zh-CN" sz="2000" b="1" dirty="0">
                <a:solidFill>
                  <a:srgbClr val="000000"/>
                </a:solidFill>
                <a:latin typeface="宋体" panose="02010600030101010101" pitchFamily="2" charset="-122"/>
                <a:ea typeface="宋体" panose="02010600030101010101" pitchFamily="2" charset="-122"/>
              </a:rPr>
              <a:t>分类术语的改变</a:t>
            </a:r>
            <a:r>
              <a:rPr lang="en-US" altLang="zh-CN" sz="2000" b="1" dirty="0">
                <a:solidFill>
                  <a:srgbClr val="000000"/>
                </a:solidFill>
                <a:latin typeface="宋体" panose="02010600030101010101" pitchFamily="2" charset="-122"/>
                <a:ea typeface="宋体" panose="02010600030101010101" pitchFamily="2" charset="-122"/>
              </a:rPr>
              <a:t>  </a:t>
            </a:r>
            <a:r>
              <a:rPr lang="en-US" altLang="zh-CN" sz="2000" dirty="0">
                <a:solidFill>
                  <a:srgbClr val="000000"/>
                </a:solidFill>
                <a:latin typeface="宋体" panose="02010600030101010101" pitchFamily="2" charset="-122"/>
                <a:ea typeface="宋体" panose="02010600030101010101" pitchFamily="2" charset="-122"/>
              </a:rPr>
              <a:t>ICIDH</a:t>
            </a:r>
            <a:r>
              <a:rPr lang="zh-CN" altLang="zh-CN" sz="2000" dirty="0">
                <a:solidFill>
                  <a:srgbClr val="000000"/>
                </a:solidFill>
                <a:latin typeface="宋体" panose="02010600030101010101" pitchFamily="2" charset="-122"/>
                <a:ea typeface="宋体" panose="02010600030101010101" pitchFamily="2" charset="-122"/>
              </a:rPr>
              <a:t>中身体、个体、社会水平上分类使用的是残损、残疾、残障。</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中三水平的分类则变成了身体功能与结构、活动、参与，且每一水平的评估有积极与消极两方面。在</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中残疾的含义也发生了变化，同时涵盖了损伤、活动限制、参与局限三个水平的消极方面。</a:t>
            </a: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2.</a:t>
            </a:r>
            <a:r>
              <a:rPr lang="zh-CN" altLang="zh-CN" sz="2000" b="1" dirty="0">
                <a:solidFill>
                  <a:srgbClr val="000000"/>
                </a:solidFill>
                <a:latin typeface="宋体" panose="02010600030101010101" pitchFamily="2" charset="-122"/>
                <a:ea typeface="宋体" panose="02010600030101010101" pitchFamily="2" charset="-122"/>
              </a:rPr>
              <a:t>分类中增加了附加因素</a:t>
            </a:r>
            <a:r>
              <a:rPr lang="en-US" altLang="zh-CN" sz="2000" b="1" dirty="0">
                <a:solidFill>
                  <a:srgbClr val="000000"/>
                </a:solidFill>
                <a:latin typeface="宋体" panose="02010600030101010101" pitchFamily="2" charset="-122"/>
                <a:ea typeface="宋体" panose="02010600030101010101" pitchFamily="2" charset="-122"/>
              </a:rPr>
              <a:t>  </a:t>
            </a:r>
            <a:r>
              <a:rPr lang="zh-CN" altLang="zh-CN" sz="2000" dirty="0">
                <a:solidFill>
                  <a:srgbClr val="000000"/>
                </a:solidFill>
                <a:latin typeface="宋体" panose="02010600030101010101" pitchFamily="2" charset="-122"/>
                <a:ea typeface="宋体" panose="02010600030101010101" pitchFamily="2" charset="-122"/>
              </a:rPr>
              <a:t>考虑到环境因素和个体因素对身体的影响，为了在国际范围内制定统一的解决方案，</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增加并强调了新内容即情景性因素。</a:t>
            </a: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3.</a:t>
            </a:r>
            <a:r>
              <a:rPr lang="zh-CN" altLang="zh-CN" sz="2000" b="1" dirty="0">
                <a:solidFill>
                  <a:srgbClr val="000000"/>
                </a:solidFill>
                <a:latin typeface="宋体" panose="02010600030101010101" pitchFamily="2" charset="-122"/>
                <a:ea typeface="宋体" panose="02010600030101010101" pitchFamily="2" charset="-122"/>
              </a:rPr>
              <a:t>扩大了分类的含义</a:t>
            </a:r>
            <a:r>
              <a:rPr lang="en-US" altLang="zh-CN" sz="2000" b="1" dirty="0">
                <a:solidFill>
                  <a:srgbClr val="000000"/>
                </a:solidFill>
                <a:latin typeface="宋体" panose="02010600030101010101" pitchFamily="2" charset="-122"/>
                <a:ea typeface="宋体" panose="02010600030101010101" pitchFamily="2" charset="-122"/>
              </a:rPr>
              <a:t>  </a:t>
            </a:r>
            <a:r>
              <a:rPr lang="en-US" altLang="zh-CN" sz="2000" dirty="0">
                <a:solidFill>
                  <a:srgbClr val="000000"/>
                </a:solidFill>
                <a:latin typeface="宋体" panose="02010600030101010101" pitchFamily="2" charset="-122"/>
                <a:ea typeface="宋体" panose="02010600030101010101" pitchFamily="2" charset="-122"/>
              </a:rPr>
              <a:t>ICIDH</a:t>
            </a:r>
            <a:r>
              <a:rPr lang="zh-CN" altLang="zh-CN" sz="2000" dirty="0">
                <a:solidFill>
                  <a:srgbClr val="000000"/>
                </a:solidFill>
                <a:latin typeface="宋体" panose="02010600030101010101" pitchFamily="2" charset="-122"/>
                <a:ea typeface="宋体" panose="02010600030101010101" pitchFamily="2" charset="-122"/>
              </a:rPr>
              <a:t>主要侧重疾病后果的分类，而</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包括了“健康成分”的残疾分类。</a:t>
            </a:r>
            <a:endParaRPr lang="en-US"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4.</a:t>
            </a:r>
            <a:r>
              <a:rPr lang="zh-CN" altLang="zh-CN" sz="2000" b="1" dirty="0">
                <a:solidFill>
                  <a:srgbClr val="000000"/>
                </a:solidFill>
                <a:latin typeface="宋体" panose="02010600030101010101" pitchFamily="2" charset="-122"/>
                <a:ea typeface="宋体" panose="02010600030101010101" pitchFamily="2" charset="-122"/>
              </a:rPr>
              <a:t>残疾分类的相互转化</a:t>
            </a:r>
            <a:r>
              <a:rPr lang="en-US" altLang="zh-CN" sz="2000" b="1" dirty="0">
                <a:solidFill>
                  <a:srgbClr val="000000"/>
                </a:solidFill>
                <a:latin typeface="宋体" panose="02010600030101010101" pitchFamily="2" charset="-122"/>
                <a:ea typeface="宋体" panose="02010600030101010101" pitchFamily="2" charset="-122"/>
              </a:rPr>
              <a:t>  </a:t>
            </a:r>
            <a:r>
              <a:rPr lang="en-US" altLang="zh-CN" sz="2000" dirty="0">
                <a:solidFill>
                  <a:srgbClr val="000000"/>
                </a:solidFill>
                <a:latin typeface="宋体" panose="02010600030101010101" pitchFamily="2" charset="-122"/>
                <a:ea typeface="宋体" panose="02010600030101010101" pitchFamily="2" charset="-122"/>
              </a:rPr>
              <a:t>ICF</a:t>
            </a:r>
            <a:r>
              <a:rPr lang="zh-CN" altLang="zh-CN" sz="2000" dirty="0">
                <a:solidFill>
                  <a:srgbClr val="000000"/>
                </a:solidFill>
                <a:latin typeface="宋体" panose="02010600030101010101" pitchFamily="2" charset="-122"/>
                <a:ea typeface="宋体" panose="02010600030101010101" pitchFamily="2" charset="-122"/>
              </a:rPr>
              <a:t>分类中强调了所有成分之间的双向互动，而</a:t>
            </a:r>
            <a:r>
              <a:rPr lang="en-US" altLang="zh-CN" sz="2000" dirty="0">
                <a:solidFill>
                  <a:srgbClr val="000000"/>
                </a:solidFill>
                <a:latin typeface="宋体" panose="02010600030101010101" pitchFamily="2" charset="-122"/>
                <a:ea typeface="宋体" panose="02010600030101010101" pitchFamily="2" charset="-122"/>
              </a:rPr>
              <a:t>ICIDH</a:t>
            </a:r>
            <a:r>
              <a:rPr lang="zh-CN" altLang="zh-CN" sz="2000" dirty="0">
                <a:solidFill>
                  <a:srgbClr val="000000"/>
                </a:solidFill>
                <a:latin typeface="宋体" panose="02010600030101010101" pitchFamily="2" charset="-122"/>
                <a:ea typeface="宋体" panose="02010600030101010101" pitchFamily="2" charset="-122"/>
              </a:rPr>
              <a:t>中则以单</a:t>
            </a:r>
            <a:r>
              <a:rPr lang="zh-CN" altLang="en-US" sz="2000" dirty="0">
                <a:solidFill>
                  <a:srgbClr val="000000"/>
                </a:solidFill>
                <a:latin typeface="宋体" panose="02010600030101010101" pitchFamily="2" charset="-122"/>
                <a:ea typeface="宋体" panose="02010600030101010101" pitchFamily="2" charset="-122"/>
              </a:rPr>
              <a:t>向</a:t>
            </a:r>
            <a:r>
              <a:rPr lang="zh-CN" altLang="zh-CN" sz="2000" dirty="0">
                <a:solidFill>
                  <a:srgbClr val="000000"/>
                </a:solidFill>
                <a:latin typeface="宋体" panose="02010600030101010101" pitchFamily="2" charset="-122"/>
                <a:ea typeface="宋体" panose="02010600030101010101" pitchFamily="2" charset="-122"/>
              </a:rPr>
              <a:t>影响为主。这一</a:t>
            </a:r>
            <a:r>
              <a:rPr lang="zh-CN" altLang="en-US" sz="2000" dirty="0">
                <a:solidFill>
                  <a:srgbClr val="000000"/>
                </a:solidFill>
                <a:latin typeface="宋体" panose="02010600030101010101" pitchFamily="2" charset="-122"/>
                <a:ea typeface="宋体" panose="02010600030101010101" pitchFamily="2" charset="-122"/>
              </a:rPr>
              <a:t>变化</a:t>
            </a:r>
            <a:r>
              <a:rPr lang="zh-CN" altLang="zh-CN" sz="2000" dirty="0">
                <a:solidFill>
                  <a:srgbClr val="000000"/>
                </a:solidFill>
                <a:latin typeface="宋体" panose="02010600030101010101" pitchFamily="2" charset="-122"/>
                <a:ea typeface="宋体" panose="02010600030101010101" pitchFamily="2" charset="-122"/>
              </a:rPr>
              <a:t>为通过干预来预防残疾的发生和减轻残疾的影响提供了有力的理论基础。</a:t>
            </a: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5.ICF</a:t>
            </a:r>
            <a:r>
              <a:rPr lang="zh-CN" altLang="zh-CN" sz="2000" b="1" dirty="0">
                <a:solidFill>
                  <a:srgbClr val="000000"/>
                </a:solidFill>
                <a:latin typeface="宋体" panose="02010600030101010101" pitchFamily="2" charset="-122"/>
                <a:ea typeface="宋体" panose="02010600030101010101" pitchFamily="2" charset="-122"/>
              </a:rPr>
              <a:t>的应用范围</a:t>
            </a:r>
            <a:r>
              <a:rPr lang="zh-CN" altLang="zh-CN" sz="2000" dirty="0">
                <a:solidFill>
                  <a:srgbClr val="000000"/>
                </a:solidFill>
                <a:latin typeface="宋体" panose="02010600030101010101" pitchFamily="2" charset="-122"/>
                <a:ea typeface="宋体" panose="02010600030101010101" pitchFamily="2" charset="-122"/>
              </a:rPr>
              <a:t>扩大</a:t>
            </a:r>
            <a:r>
              <a:rPr lang="en-US" altLang="zh-CN" sz="2000" dirty="0">
                <a:solidFill>
                  <a:srgbClr val="000000"/>
                </a:solidFill>
                <a:latin typeface="宋体" panose="02010600030101010101" pitchFamily="2" charset="-122"/>
                <a:ea typeface="宋体" panose="02010600030101010101" pitchFamily="2" charset="-122"/>
              </a:rPr>
              <a:t>  ICF</a:t>
            </a:r>
            <a:r>
              <a:rPr lang="zh-CN" altLang="zh-CN" sz="2000" dirty="0">
                <a:solidFill>
                  <a:srgbClr val="000000"/>
                </a:solidFill>
                <a:latin typeface="宋体" panose="02010600030101010101" pitchFamily="2" charset="-122"/>
                <a:ea typeface="宋体" panose="02010600030101010101" pitchFamily="2" charset="-122"/>
              </a:rPr>
              <a:t>目前已应用于统计工具</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研究工具</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）临床工具</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制定社会政策工具</a:t>
            </a:r>
            <a:r>
              <a:rPr lang="zh-CN" altLang="en-US" sz="2000"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教育工具</a:t>
            </a:r>
            <a:r>
              <a:rPr lang="zh-CN" altLang="en-US" sz="2000" dirty="0">
                <a:solidFill>
                  <a:srgbClr val="000000"/>
                </a:solidFill>
                <a:latin typeface="宋体" panose="02010600030101010101" pitchFamily="2" charset="-122"/>
                <a:ea typeface="宋体" panose="02010600030101010101" pitchFamily="2" charset="-122"/>
              </a:rPr>
              <a:t>等领域</a:t>
            </a: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a:t>
            </a:r>
            <a:endParaRPr lang="zh-CN" altLang="zh-CN" sz="20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416045"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a:t>
            </a:r>
            <a:r>
              <a:rPr lang="zh-CN" altLang="en-US" sz="2800" b="1" spc="388" dirty="0">
                <a:ln w="3175">
                  <a:noFill/>
                  <a:prstDash val="dash"/>
                </a:ln>
                <a:solidFill>
                  <a:schemeClr val="bg1"/>
                </a:solidFill>
                <a:latin typeface="微软雅黑" panose="020B0503020204020204" charset="-122"/>
                <a:ea typeface="微软雅黑" panose="020B0503020204020204" charset="-122"/>
              </a:rPr>
              <a:t>中国残疾分类</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07222" y="1656594"/>
            <a:ext cx="9928225" cy="4339650"/>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zh-CN" altLang="en-US" sz="2000" b="1" dirty="0">
                <a:solidFill>
                  <a:srgbClr val="000000"/>
                </a:solidFill>
                <a:latin typeface="宋体" panose="02010600030101010101" pitchFamily="2" charset="-122"/>
                <a:ea typeface="宋体" panose="02010600030101010101" pitchFamily="2" charset="-122"/>
              </a:rPr>
              <a:t> 依</a:t>
            </a:r>
            <a:r>
              <a:rPr lang="zh-CN" altLang="zh-CN" sz="2000" b="1" dirty="0">
                <a:solidFill>
                  <a:srgbClr val="000000"/>
                </a:solidFill>
                <a:latin typeface="宋体" panose="02010600030101010101" pitchFamily="2" charset="-122"/>
                <a:ea typeface="宋体" panose="02010600030101010101" pitchFamily="2" charset="-122"/>
              </a:rPr>
              <a:t>《中华人民共和国残疾人保障法》</a:t>
            </a:r>
            <a:r>
              <a:rPr lang="zh-CN" altLang="en-US" sz="2000" b="1" dirty="0">
                <a:solidFill>
                  <a:srgbClr val="000000"/>
                </a:solidFill>
                <a:latin typeface="宋体" panose="02010600030101010101" pitchFamily="2" charset="-122"/>
                <a:ea typeface="宋体" panose="02010600030101010101" pitchFamily="2" charset="-122"/>
              </a:rPr>
              <a:t>我国</a:t>
            </a:r>
            <a:r>
              <a:rPr lang="zh-CN" altLang="zh-CN" sz="2000" b="1" dirty="0">
                <a:solidFill>
                  <a:srgbClr val="000000"/>
                </a:solidFill>
                <a:latin typeface="宋体" panose="02010600030101010101" pitchFamily="2" charset="-122"/>
                <a:ea typeface="宋体" panose="02010600030101010101" pitchFamily="2" charset="-122"/>
              </a:rPr>
              <a:t>残疾分为视力残疾、听力残疾、言语残疾、智力残疾、肢体残疾、精神残疾六类</a:t>
            </a:r>
            <a:endParaRPr lang="en-US" altLang="zh-CN" sz="2000" b="1"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1</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视力残疾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指由于各种原因导致双眼视力低下并且不能矫正或视野缩小，以致影响其日常生活和社会参与。视力残疾包括盲及低视力</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2</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听力残疾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指由于各种原因导致双耳不同程度的永久性听力障碍，听不到或听不清周围环境声及言语声，以致影响日常生活和社会参与。</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3</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言语残疾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指由于各种原因导致的不同程度的言语障碍（经治疗一年以上不愈或病程超过两年者），不能或难以进行正常的言语交往活动（</a:t>
            </a:r>
            <a:r>
              <a:rPr lang="en-US" altLang="zh-CN" sz="2000" dirty="0">
                <a:solidFill>
                  <a:srgbClr val="000000"/>
                </a:solidFill>
                <a:latin typeface="宋体" panose="02010600030101010101" pitchFamily="2" charset="-122"/>
                <a:ea typeface="宋体" panose="02010600030101010101" pitchFamily="2" charset="-122"/>
              </a:rPr>
              <a:t>3</a:t>
            </a:r>
            <a:r>
              <a:rPr lang="zh-CN" altLang="zh-CN" sz="2000" dirty="0">
                <a:solidFill>
                  <a:srgbClr val="000000"/>
                </a:solidFill>
                <a:latin typeface="宋体" panose="02010600030101010101" pitchFamily="2" charset="-122"/>
                <a:ea typeface="宋体" panose="02010600030101010101" pitchFamily="2" charset="-122"/>
              </a:rPr>
              <a:t>岁以下不定残）。</a:t>
            </a: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a:t>
            </a:r>
            <a:endParaRPr lang="zh-CN" altLang="zh-CN" sz="20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563757"/>
            <a:ext cx="10870565" cy="4068417"/>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3416045"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a:t>
            </a:r>
            <a:r>
              <a:rPr lang="zh-CN" altLang="en-US" sz="2800" b="1" spc="388" dirty="0">
                <a:ln w="3175">
                  <a:noFill/>
                  <a:prstDash val="dash"/>
                </a:ln>
                <a:solidFill>
                  <a:schemeClr val="bg1"/>
                </a:solidFill>
                <a:latin typeface="微软雅黑" panose="020B0503020204020204" charset="-122"/>
                <a:ea typeface="微软雅黑" panose="020B0503020204020204" charset="-122"/>
              </a:rPr>
              <a:t>中国残疾分类</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907222" y="1656594"/>
            <a:ext cx="9928225" cy="4708981"/>
          </a:xfrm>
          <a:prstGeom prst="rect">
            <a:avLst/>
          </a:prstGeom>
          <a:noFill/>
        </p:spPr>
        <p:txBody>
          <a:bodyPr wrap="square" rtlCol="0">
            <a:spAutoFit/>
          </a:bodyPr>
          <a:lstStyle/>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4</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肢体残疾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指人体运动系统的结构、功能损伤造成四肢残缺或四肢、躯干麻痹（瘫痪）、畸形等而致人体运动功能不同程度的丧失以及获得受限或参与的局限。</a:t>
            </a:r>
            <a:r>
              <a:rPr lang="en-US" altLang="zh-CN" sz="2000" dirty="0">
                <a:solidFill>
                  <a:srgbClr val="000000"/>
                </a:solidFill>
                <a:latin typeface="宋体" panose="02010600030101010101" pitchFamily="2" charset="-122"/>
                <a:ea typeface="宋体" panose="02010600030101010101" pitchFamily="2" charset="-122"/>
              </a:rPr>
              <a:t> </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5</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智力残疾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指智力显著低于一般人水平，并伴有适应行为的障碍。此类残疾是由于精神系统结构、功能障碍，使个体活动和参与受到限制，需要环境提供全面、广泛、有限和间歇的支持。</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6</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b="1" dirty="0">
                <a:solidFill>
                  <a:srgbClr val="000000"/>
                </a:solidFill>
                <a:latin typeface="宋体" panose="02010600030101010101" pitchFamily="2" charset="-122"/>
                <a:ea typeface="宋体" panose="02010600030101010101" pitchFamily="2" charset="-122"/>
              </a:rPr>
              <a:t>精神残疾</a:t>
            </a:r>
            <a:r>
              <a:rPr lang="zh-CN" altLang="en-US" sz="2000" b="1" dirty="0">
                <a:solidFill>
                  <a:srgbClr val="000000"/>
                </a:solidFill>
                <a:latin typeface="宋体" panose="02010600030101010101" pitchFamily="2" charset="-122"/>
                <a:ea typeface="宋体" panose="02010600030101010101" pitchFamily="2" charset="-122"/>
              </a:rPr>
              <a:t>：</a:t>
            </a:r>
            <a:r>
              <a:rPr lang="zh-CN" altLang="zh-CN" sz="2000" dirty="0">
                <a:solidFill>
                  <a:srgbClr val="000000"/>
                </a:solidFill>
                <a:latin typeface="宋体" panose="02010600030101010101" pitchFamily="2" charset="-122"/>
                <a:ea typeface="宋体" panose="02010600030101010101" pitchFamily="2" charset="-122"/>
              </a:rPr>
              <a:t>指各类精神障碍持续一年以上未痊愈，由于病人的认知、情感和行为障碍，影响其日常生活和社会参与。</a:t>
            </a:r>
            <a:endParaRPr lang="en-US" altLang="zh-CN" sz="2000" dirty="0">
              <a:solidFill>
                <a:srgbClr val="000000"/>
              </a:solidFill>
              <a:latin typeface="宋体" panose="02010600030101010101" pitchFamily="2" charset="-122"/>
              <a:ea typeface="宋体" panose="02010600030101010101" pitchFamily="2" charset="-122"/>
            </a:endParaRPr>
          </a:p>
          <a:p>
            <a:pPr>
              <a:lnSpc>
                <a:spcPct val="150000"/>
              </a:lnSpc>
              <a:spcBef>
                <a:spcPct val="20000"/>
              </a:spcBef>
              <a:buClr>
                <a:schemeClr val="hlink"/>
              </a:buClr>
              <a:buFont typeface="Wingdings" panose="05000000000000000000" pitchFamily="2" charset="2"/>
              <a:buNone/>
            </a:pPr>
            <a:r>
              <a:rPr lang="zh-CN" altLang="en-US" sz="2000" b="1" dirty="0">
                <a:solidFill>
                  <a:srgbClr val="000000"/>
                </a:solidFill>
                <a:latin typeface="宋体" panose="02010600030101010101" pitchFamily="2" charset="-122"/>
                <a:ea typeface="宋体" panose="02010600030101010101" pitchFamily="2" charset="-122"/>
              </a:rPr>
              <a:t>  </a:t>
            </a:r>
            <a:r>
              <a:rPr lang="zh-CN" altLang="en-US" sz="2000" dirty="0">
                <a:solidFill>
                  <a:srgbClr val="000000"/>
                </a:solidFill>
                <a:latin typeface="宋体" panose="02010600030101010101" pitchFamily="2" charset="-122"/>
                <a:ea typeface="宋体" panose="02010600030101010101" pitchFamily="2" charset="-122"/>
              </a:rPr>
              <a:t>上述各类残疾又具有各自的分级标准。</a:t>
            </a:r>
            <a:endParaRPr lang="zh-CN" altLang="zh-CN" sz="24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sz="20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2000" b="1" dirty="0">
                <a:solidFill>
                  <a:srgbClr val="000000"/>
                </a:solidFill>
                <a:latin typeface="宋体" panose="02010600030101010101" pitchFamily="2" charset="-122"/>
                <a:ea typeface="宋体" panose="02010600030101010101" pitchFamily="2" charset="-122"/>
              </a:rPr>
              <a:t>    </a:t>
            </a:r>
            <a:endParaRPr lang="zh-CN" altLang="zh-CN" sz="20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中南大学出版社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p:transition spd="slow">
    <p:cover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52170" y="4000500"/>
            <a:ext cx="2966720" cy="1772473"/>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dirty="0"/>
              <a:t>1.</a:t>
            </a:r>
            <a:r>
              <a:rPr lang="zh-CN" altLang="zh-CN" dirty="0">
                <a:latin typeface="宋体" panose="02010600030101010101" pitchFamily="2" charset="-122"/>
                <a:ea typeface="宋体" panose="02010600030101010101" pitchFamily="2" charset="-122"/>
              </a:rPr>
              <a:t>掌握残疾的基本概念，</a:t>
            </a:r>
            <a:r>
              <a:rPr lang="en-US" altLang="zh-CN" dirty="0">
                <a:latin typeface="宋体" panose="02010600030101010101" pitchFamily="2" charset="-122"/>
                <a:ea typeface="宋体" panose="02010600030101010101" pitchFamily="2" charset="-122"/>
              </a:rPr>
              <a:t>ICF</a:t>
            </a:r>
            <a:r>
              <a:rPr lang="zh-CN" altLang="zh-CN" dirty="0">
                <a:latin typeface="宋体" panose="02010600030101010101" pitchFamily="2" charset="-122"/>
                <a:ea typeface="宋体" panose="02010600030101010101" pitchFamily="2" charset="-122"/>
              </a:rPr>
              <a:t>的结构和内容，中国残疾分类标准，残疾的三级预防，康复目标及对策</a:t>
            </a:r>
            <a:r>
              <a:rPr dirty="0"/>
              <a:t>。</a:t>
            </a:r>
            <a:endParaRPr dirty="0"/>
          </a:p>
          <a:p>
            <a:pPr>
              <a:lnSpc>
                <a:spcPct val="150000"/>
              </a:lnSpc>
              <a:defRPr/>
            </a:pPr>
            <a:r>
              <a:rPr dirty="0"/>
              <a:t>2.</a:t>
            </a:r>
            <a:r>
              <a:rPr lang="zh-CN" altLang="zh-CN" dirty="0">
                <a:latin typeface="宋体" panose="02010600030101010101" pitchFamily="2" charset="-122"/>
                <a:ea typeface="宋体" panose="02010600030101010101" pitchFamily="2" charset="-122"/>
              </a:rPr>
              <a:t>熟悉常见致残原因</a:t>
            </a:r>
            <a:r>
              <a:rPr lang="zh-CN" altLang="en-US" dirty="0">
                <a:latin typeface="宋体" panose="02010600030101010101" pitchFamily="2" charset="-122"/>
                <a:ea typeface="宋体" panose="02010600030101010101" pitchFamily="2" charset="-122"/>
              </a:rPr>
              <a:t>。</a:t>
            </a:r>
            <a:endParaRPr dirty="0"/>
          </a:p>
        </p:txBody>
      </p:sp>
      <p:sp>
        <p:nvSpPr>
          <p:cNvPr id="5" name="文本框 22"/>
          <p:cNvSpPr txBox="1"/>
          <p:nvPr/>
        </p:nvSpPr>
        <p:spPr>
          <a:xfrm flipH="1">
            <a:off x="4954270" y="4088765"/>
            <a:ext cx="2655570" cy="1045351"/>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dirty="0"/>
              <a:t>可根据患者的病情制定残疾预防、康复目标和对策。</a:t>
            </a:r>
            <a:endParaRPr lang="zh-CN" altLang="en-US" dirty="0"/>
          </a:p>
        </p:txBody>
      </p:sp>
      <p:sp>
        <p:nvSpPr>
          <p:cNvPr id="6" name="文本框 22"/>
          <p:cNvSpPr txBox="1"/>
          <p:nvPr/>
        </p:nvSpPr>
        <p:spPr>
          <a:xfrm flipH="1">
            <a:off x="8314690" y="4088765"/>
            <a:ext cx="2618105" cy="712952"/>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dirty="0"/>
              <a:t>尊重残疾人，树立帮助残疾人重返社会的信心。</a:t>
            </a:r>
            <a:endParaRPr lang="zh-CN" altLang="en-US" dirty="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sp>
        <p:nvSpPr>
          <p:cNvPr id="11" name="圆角矩形标注 47"/>
          <p:cNvSpPr/>
          <p:nvPr>
            <p:custDataLst>
              <p:tags r:id="rId2"/>
            </p:custDataLst>
          </p:nvPr>
        </p:nvSpPr>
        <p:spPr>
          <a:xfrm>
            <a:off x="6537902" y="2807335"/>
            <a:ext cx="4033838" cy="539750"/>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12" name="TextBox 8"/>
          <p:cNvSpPr txBox="1">
            <a:spLocks noChangeArrowheads="1"/>
          </p:cNvSpPr>
          <p:nvPr>
            <p:custDataLst>
              <p:tags r:id="rId3"/>
            </p:custDataLst>
          </p:nvPr>
        </p:nvSpPr>
        <p:spPr bwMode="auto">
          <a:xfrm>
            <a:off x="5098040" y="2807335"/>
            <a:ext cx="1296987" cy="539750"/>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任务二</a:t>
            </a:r>
            <a:endParaRPr lang="zh-CN" altLang="en-US" sz="2400" b="1" kern="0" dirty="0">
              <a:solidFill>
                <a:prstClr val="black"/>
              </a:solidFill>
            </a:endParaRPr>
          </a:p>
        </p:txBody>
      </p:sp>
      <p:sp>
        <p:nvSpPr>
          <p:cNvPr id="13" name="TextBox 9"/>
          <p:cNvSpPr txBox="1">
            <a:spLocks noChangeArrowheads="1"/>
          </p:cNvSpPr>
          <p:nvPr>
            <p:custDataLst>
              <p:tags r:id="rId4"/>
            </p:custDataLst>
          </p:nvPr>
        </p:nvSpPr>
        <p:spPr bwMode="auto">
          <a:xfrm>
            <a:off x="6776027" y="2834323"/>
            <a:ext cx="3549650" cy="460375"/>
          </a:xfrm>
          <a:prstGeom prst="rect">
            <a:avLst/>
          </a:prstGeom>
          <a:noFill/>
          <a:ln w="9525">
            <a:noFill/>
            <a:miter lim="800000"/>
          </a:ln>
        </p:spPr>
        <p:txBody>
          <a:bodyPr>
            <a:spAutoFit/>
          </a:bodyPr>
          <a:lstStyle/>
          <a:p>
            <a:pPr algn="ctr">
              <a:spcBef>
                <a:spcPct val="20000"/>
              </a:spcBef>
              <a:buClr>
                <a:schemeClr val="hlink"/>
              </a:buClr>
            </a:pPr>
            <a:r>
              <a:rPr lang="zh-CN" altLang="en-US" sz="2400" b="1" dirty="0">
                <a:latin typeface="Calibri" panose="020F0502020204030204" pitchFamily="34" charset="0"/>
                <a:ea typeface="微软雅黑" panose="020B0503020204020204" charset="-122"/>
              </a:rPr>
              <a:t>残疾的流行病学</a:t>
            </a:r>
            <a:endParaRPr lang="zh-CN" altLang="en-US" sz="2400" b="1" dirty="0">
              <a:latin typeface="Calibri" panose="020F0502020204030204" pitchFamily="34" charset="0"/>
              <a:ea typeface="微软雅黑" panose="020B0503020204020204" charset="-122"/>
            </a:endParaRPr>
          </a:p>
        </p:txBody>
      </p:sp>
      <p:grpSp>
        <p:nvGrpSpPr>
          <p:cNvPr id="14" name="组合 1"/>
          <p:cNvGrpSpPr/>
          <p:nvPr>
            <p:custDataLst>
              <p:tags r:id="rId5"/>
            </p:custDataLst>
          </p:nvPr>
        </p:nvGrpSpPr>
        <p:grpSpPr bwMode="auto">
          <a:xfrm>
            <a:off x="5172652" y="1511935"/>
            <a:ext cx="5399088" cy="539750"/>
            <a:chOff x="1888376" y="1520825"/>
            <a:chExt cx="5399837" cy="540285"/>
          </a:xfrm>
        </p:grpSpPr>
        <p:sp>
          <p:nvSpPr>
            <p:cNvPr id="15" name="圆角矩形标注 50"/>
            <p:cNvSpPr/>
            <p:nvPr>
              <p:custDataLst>
                <p:tags r:id="rId6"/>
              </p:custDataLst>
            </p:nvPr>
          </p:nvSpPr>
          <p:spPr>
            <a:xfrm>
              <a:off x="3253815" y="1520825"/>
              <a:ext cx="4034398" cy="540285"/>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16" name="TextBox 11"/>
            <p:cNvSpPr txBox="1">
              <a:spLocks noChangeArrowheads="1"/>
            </p:cNvSpPr>
            <p:nvPr>
              <p:custDataLst>
                <p:tags r:id="rId7"/>
              </p:custDataLst>
            </p:nvPr>
          </p:nvSpPr>
          <p:spPr bwMode="auto">
            <a:xfrm>
              <a:off x="1888376" y="1520825"/>
              <a:ext cx="1297168" cy="540285"/>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a:t>
              </a:r>
              <a:r>
                <a:rPr lang="zh-CN" altLang="en-US" sz="2400" b="1" dirty="0"/>
                <a:t>一</a:t>
              </a:r>
              <a:endParaRPr lang="zh-CN" altLang="en-US" sz="2400" b="1" kern="0" dirty="0">
                <a:solidFill>
                  <a:prstClr val="black"/>
                </a:solidFill>
              </a:endParaRPr>
            </a:p>
          </p:txBody>
        </p:sp>
        <p:sp>
          <p:nvSpPr>
            <p:cNvPr id="19" name="TextBox 12"/>
            <p:cNvSpPr txBox="1">
              <a:spLocks noChangeArrowheads="1"/>
            </p:cNvSpPr>
            <p:nvPr>
              <p:custDataLst>
                <p:tags r:id="rId8"/>
              </p:custDataLst>
            </p:nvPr>
          </p:nvSpPr>
          <p:spPr bwMode="auto">
            <a:xfrm>
              <a:off x="3563371" y="1556058"/>
              <a:ext cx="3312414" cy="460831"/>
            </a:xfrm>
            <a:prstGeom prst="rect">
              <a:avLst/>
            </a:prstGeom>
            <a:noFill/>
            <a:ln w="9525">
              <a:noFill/>
              <a:miter lim="800000"/>
            </a:ln>
          </p:spPr>
          <p:txBody>
            <a:bodyPr>
              <a:spAutoFit/>
            </a:bodyPr>
            <a:lstStyle/>
            <a:p>
              <a:pPr algn="ctr">
                <a:spcBef>
                  <a:spcPct val="20000"/>
                </a:spcBef>
                <a:buClr>
                  <a:schemeClr val="hlink"/>
                </a:buClr>
                <a:buFont typeface="Wingdings" panose="05000000000000000000" pitchFamily="2" charset="2"/>
                <a:buNone/>
              </a:pPr>
              <a:r>
                <a:rPr lang="zh-CN" altLang="en-US" sz="2400" b="1" dirty="0">
                  <a:latin typeface="Calibri" panose="020F0502020204030204" pitchFamily="34" charset="0"/>
                  <a:ea typeface="微软雅黑" panose="020B0503020204020204" charset="-122"/>
                </a:rPr>
                <a:t>概述</a:t>
              </a:r>
              <a:endParaRPr lang="zh-CN" altLang="en-US" sz="2400" b="1" dirty="0">
                <a:latin typeface="Calibri" panose="020F0502020204030204" pitchFamily="34" charset="0"/>
                <a:ea typeface="微软雅黑" panose="020B0503020204020204" charset="-122"/>
              </a:endParaRPr>
            </a:p>
          </p:txBody>
        </p:sp>
      </p:grpSp>
      <p:grpSp>
        <p:nvGrpSpPr>
          <p:cNvPr id="22" name="组合 9"/>
          <p:cNvGrpSpPr/>
          <p:nvPr>
            <p:custDataLst>
              <p:tags r:id="rId9"/>
            </p:custDataLst>
          </p:nvPr>
        </p:nvGrpSpPr>
        <p:grpSpPr bwMode="auto">
          <a:xfrm>
            <a:off x="5129790" y="4047175"/>
            <a:ext cx="5534025" cy="539750"/>
            <a:chOff x="1888376" y="1520717"/>
            <a:chExt cx="5534818" cy="540291"/>
          </a:xfrm>
        </p:grpSpPr>
        <p:sp>
          <p:nvSpPr>
            <p:cNvPr id="30" name="圆角矩形标注 50"/>
            <p:cNvSpPr/>
            <p:nvPr>
              <p:custDataLst>
                <p:tags r:id="rId10"/>
              </p:custDataLst>
            </p:nvPr>
          </p:nvSpPr>
          <p:spPr>
            <a:xfrm>
              <a:off x="3253822" y="1520717"/>
              <a:ext cx="4034415" cy="540291"/>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32" name="TextBox 11"/>
            <p:cNvSpPr txBox="1">
              <a:spLocks noChangeArrowheads="1"/>
            </p:cNvSpPr>
            <p:nvPr>
              <p:custDataLst>
                <p:tags r:id="rId11"/>
              </p:custDataLst>
            </p:nvPr>
          </p:nvSpPr>
          <p:spPr bwMode="auto">
            <a:xfrm>
              <a:off x="1888376" y="1520717"/>
              <a:ext cx="1297173" cy="540291"/>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a:t>
              </a:r>
              <a:r>
                <a:rPr lang="zh-CN" altLang="en-US" sz="2400" b="1" dirty="0"/>
                <a:t>三</a:t>
              </a:r>
              <a:endParaRPr lang="zh-CN" altLang="en-US" sz="2400" b="1" kern="0" dirty="0">
                <a:solidFill>
                  <a:prstClr val="black"/>
                </a:solidFill>
              </a:endParaRPr>
            </a:p>
          </p:txBody>
        </p:sp>
        <p:sp>
          <p:nvSpPr>
            <p:cNvPr id="37" name="TextBox 12"/>
            <p:cNvSpPr txBox="1">
              <a:spLocks noChangeArrowheads="1"/>
            </p:cNvSpPr>
            <p:nvPr>
              <p:custDataLst>
                <p:tags r:id="rId12"/>
              </p:custDataLst>
            </p:nvPr>
          </p:nvSpPr>
          <p:spPr bwMode="auto">
            <a:xfrm>
              <a:off x="3483064" y="1583410"/>
              <a:ext cx="3940130" cy="460836"/>
            </a:xfrm>
            <a:prstGeom prst="rect">
              <a:avLst/>
            </a:prstGeom>
            <a:noFill/>
            <a:ln w="9525">
              <a:noFill/>
              <a:miter lim="800000"/>
            </a:ln>
          </p:spPr>
          <p:txBody>
            <a:bodyPr>
              <a:spAutoFit/>
            </a:bodyPr>
            <a:lstStyle/>
            <a:p>
              <a:pPr algn="ctr">
                <a:spcBef>
                  <a:spcPct val="20000"/>
                </a:spcBef>
                <a:buClr>
                  <a:schemeClr val="hlink"/>
                </a:buClr>
                <a:buFont typeface="Arial" panose="020B0604020202020204" pitchFamily="34" charset="0"/>
                <a:buNone/>
              </a:pPr>
              <a:r>
                <a:rPr lang="zh-CN" altLang="en-US" sz="2400" b="1" dirty="0">
                  <a:latin typeface="Calibri" panose="020F0502020204030204" pitchFamily="34" charset="0"/>
                  <a:ea typeface="微软雅黑" panose="020B0503020204020204" charset="-122"/>
                </a:rPr>
                <a:t>残疾分类</a:t>
              </a:r>
              <a:endParaRPr lang="zh-CN" altLang="en-US" sz="2400" b="1" dirty="0">
                <a:latin typeface="Calibri" panose="020F0502020204030204" pitchFamily="34" charset="0"/>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2114550"/>
            <a:ext cx="7609840" cy="2306955"/>
          </a:xfrm>
          <a:prstGeom prst="rect">
            <a:avLst/>
          </a:prstGeom>
          <a:noFill/>
          <a:ln>
            <a:noFill/>
          </a:ln>
        </p:spPr>
        <p:txBody>
          <a:bodyPr wrap="square" rtlCol="0" anchor="t">
            <a:spAutoFit/>
          </a:bodyPr>
          <a:lstStyle/>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任务一</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概述 </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576507" y="97384"/>
            <a:ext cx="1668644"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a:t>
            </a:r>
            <a:r>
              <a:rPr lang="zh-CN" altLang="en-US" sz="2800" b="1" dirty="0">
                <a:solidFill>
                  <a:schemeClr val="bg1"/>
                </a:solidFill>
                <a:latin typeface="Calibri" panose="020F0502020204030204" pitchFamily="34" charset="0"/>
                <a:ea typeface="微软雅黑" panose="020B0503020204020204" charset="-122"/>
              </a:rPr>
              <a:t>概念</a:t>
            </a:r>
            <a:endParaRPr lang="zh-CN" altLang="zh-CN" sz="2800" b="1" dirty="0">
              <a:solidFill>
                <a:schemeClr val="bg1"/>
              </a:solidFill>
              <a:latin typeface="黑体" panose="02010609060101010101"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52939" y="1722010"/>
            <a:ext cx="10045148" cy="3785652"/>
          </a:xfrm>
          <a:prstGeom prst="rect">
            <a:avLst/>
          </a:prstGeom>
          <a:noFill/>
        </p:spPr>
        <p:txBody>
          <a:bodyPr wrap="square" rtlCol="0">
            <a:spAutoFit/>
          </a:bodyPr>
          <a:lstStyle/>
          <a:p>
            <a:pPr>
              <a:spcBef>
                <a:spcPct val="20000"/>
              </a:spcBef>
              <a:buClr>
                <a:schemeClr val="hlink"/>
              </a:buClr>
              <a:buFont typeface="Wingdings" panose="05000000000000000000" pitchFamily="2" charset="2"/>
              <a:buNone/>
            </a:pPr>
            <a:r>
              <a:rPr lang="zh-CN" altLang="en-US" sz="1600" dirty="0">
                <a:latin typeface="微软雅黑" panose="020B0503020204020204" charset="-122"/>
                <a:ea typeface="微软雅黑" panose="020B0503020204020204" charset="-122"/>
              </a:rPr>
              <a:t>　</a:t>
            </a:r>
            <a:r>
              <a:rPr lang="zh-CN" altLang="zh-CN" sz="1600" dirty="0">
                <a:solidFill>
                  <a:srgbClr val="000000"/>
                </a:solidFill>
                <a:latin typeface="宋体" panose="02010600030101010101" pitchFamily="2" charset="-122"/>
                <a:ea typeface="宋体" panose="02010600030101010101" pitchFamily="2" charset="-122"/>
              </a:rPr>
              <a:t>（一</a:t>
            </a:r>
            <a:r>
              <a:rPr lang="zh-CN" altLang="en-US" sz="1600" dirty="0">
                <a:solidFill>
                  <a:srgbClr val="000000"/>
                </a:solidFill>
                <a:latin typeface="宋体" panose="02010600030101010101" pitchFamily="2" charset="-122"/>
                <a:ea typeface="宋体" panose="02010600030101010101" pitchFamily="2" charset="-122"/>
              </a:rPr>
              <a:t>）</a:t>
            </a:r>
            <a:r>
              <a:rPr lang="en-US" altLang="zh-CN" sz="1600" b="1" dirty="0">
                <a:solidFill>
                  <a:schemeClr val="accent1"/>
                </a:solidFill>
                <a:latin typeface="宋体" panose="02010600030101010101" pitchFamily="2" charset="-122"/>
                <a:ea typeface="宋体" panose="02010600030101010101" pitchFamily="2" charset="-122"/>
              </a:rPr>
              <a:t> </a:t>
            </a:r>
            <a:r>
              <a:rPr lang="zh-CN" altLang="zh-CN" sz="1600" b="1" dirty="0">
                <a:solidFill>
                  <a:srgbClr val="000000"/>
                </a:solidFill>
                <a:latin typeface="宋体" panose="02010600030101010101" pitchFamily="2" charset="-122"/>
                <a:ea typeface="宋体" panose="02010600030101010101" pitchFamily="2" charset="-122"/>
              </a:rPr>
              <a:t>残疾</a:t>
            </a:r>
            <a:r>
              <a:rPr lang="zh-CN" altLang="zh-CN" sz="1600" dirty="0">
                <a:solidFill>
                  <a:srgbClr val="000000"/>
                </a:solidFill>
                <a:latin typeface="宋体" panose="02010600030101010101" pitchFamily="2" charset="-122"/>
                <a:ea typeface="宋体" panose="02010600030101010101" pitchFamily="2" charset="-122"/>
              </a:rPr>
              <a:t>（</a:t>
            </a:r>
            <a:r>
              <a:rPr lang="en-US" altLang="zh-CN" sz="1600" dirty="0">
                <a:solidFill>
                  <a:srgbClr val="000000"/>
                </a:solidFill>
                <a:latin typeface="宋体" panose="02010600030101010101" pitchFamily="2" charset="-122"/>
                <a:ea typeface="宋体" panose="02010600030101010101" pitchFamily="2" charset="-122"/>
              </a:rPr>
              <a:t>disability</a:t>
            </a:r>
            <a:r>
              <a:rPr lang="zh-CN" altLang="zh-CN" sz="1600" dirty="0">
                <a:solidFill>
                  <a:srgbClr val="000000"/>
                </a:solidFill>
                <a:latin typeface="宋体" panose="02010600030101010101" pitchFamily="2" charset="-122"/>
                <a:ea typeface="宋体" panose="02010600030101010101" pitchFamily="2" charset="-122"/>
              </a:rPr>
              <a:t>）</a:t>
            </a:r>
            <a:endParaRPr lang="en-US" altLang="zh-CN" sz="16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1600" dirty="0">
                <a:solidFill>
                  <a:srgbClr val="000000"/>
                </a:solidFill>
                <a:latin typeface="宋体" panose="02010600030101010101" pitchFamily="2" charset="-122"/>
                <a:ea typeface="宋体" panose="02010600030101010101" pitchFamily="2" charset="-122"/>
              </a:rPr>
              <a:t>   </a:t>
            </a:r>
            <a:r>
              <a:rPr lang="zh-CN" altLang="zh-CN" sz="1600" dirty="0">
                <a:solidFill>
                  <a:srgbClr val="000000"/>
                </a:solidFill>
                <a:latin typeface="宋体" panose="02010600030101010101" pitchFamily="2" charset="-122"/>
                <a:ea typeface="宋体" panose="02010600030101010101" pitchFamily="2" charset="-122"/>
              </a:rPr>
              <a:t>是指由于各种躯体、心理、精神疾病或损伤，以及先天性发育异常所导致的人体解剖结构、生理功能的异常和（或）丧失，造成机体长期、持续或永久性的功能障碍状态，这种功能障碍不同程度地影响身体活动、日常生活、工作、学习和社会交往活动能力</a:t>
            </a:r>
            <a:r>
              <a:rPr lang="zh-CN" altLang="en-US" sz="1600" dirty="0">
                <a:solidFill>
                  <a:srgbClr val="000000"/>
                </a:solidFill>
                <a:latin typeface="宋体" panose="02010600030101010101" pitchFamily="2" charset="-122"/>
                <a:ea typeface="宋体" panose="02010600030101010101" pitchFamily="2" charset="-122"/>
              </a:rPr>
              <a:t>；它</a:t>
            </a:r>
            <a:r>
              <a:rPr lang="zh-CN" altLang="zh-CN" sz="1600" dirty="0">
                <a:solidFill>
                  <a:srgbClr val="000000"/>
                </a:solidFill>
                <a:latin typeface="宋体" panose="02010600030101010101" pitchFamily="2" charset="-122"/>
                <a:ea typeface="宋体" panose="02010600030101010101" pitchFamily="2" charset="-122"/>
              </a:rPr>
              <a:t>是伤残者和阻碍他们在与其他人平等的基础上充分和切实地参与社会的各种态度和环境障碍相互作用所产生的结果</a:t>
            </a:r>
            <a:endParaRPr lang="en-US" altLang="zh-CN" sz="16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en-US" sz="1600" dirty="0">
                <a:solidFill>
                  <a:srgbClr val="000000"/>
                </a:solidFill>
                <a:latin typeface="宋体" panose="02010600030101010101" pitchFamily="2" charset="-122"/>
                <a:ea typeface="宋体" panose="02010600030101010101" pitchFamily="2" charset="-122"/>
              </a:rPr>
              <a:t> （二）</a:t>
            </a:r>
            <a:r>
              <a:rPr lang="zh-CN" altLang="zh-CN" sz="1600" b="1" dirty="0">
                <a:solidFill>
                  <a:srgbClr val="000000"/>
                </a:solidFill>
                <a:latin typeface="宋体" panose="02010600030101010101" pitchFamily="2" charset="-122"/>
                <a:ea typeface="宋体" panose="02010600030101010101" pitchFamily="2" charset="-122"/>
              </a:rPr>
              <a:t>残疾人</a:t>
            </a:r>
            <a:r>
              <a:rPr lang="en-US" altLang="zh-CN" sz="1600" dirty="0">
                <a:solidFill>
                  <a:srgbClr val="000000"/>
                </a:solidFill>
                <a:latin typeface="宋体" panose="02010600030101010101" pitchFamily="2" charset="-122"/>
                <a:ea typeface="宋体" panose="02010600030101010101" pitchFamily="2" charset="-122"/>
              </a:rPr>
              <a:t> </a:t>
            </a:r>
            <a:endParaRPr lang="en-US" altLang="zh-CN" sz="16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1600" dirty="0">
                <a:solidFill>
                  <a:srgbClr val="000000"/>
                </a:solidFill>
                <a:latin typeface="宋体" panose="02010600030101010101" pitchFamily="2" charset="-122"/>
                <a:ea typeface="宋体" panose="02010600030101010101" pitchFamily="2" charset="-122"/>
              </a:rPr>
              <a:t>  </a:t>
            </a:r>
            <a:r>
              <a:rPr lang="zh-CN" altLang="zh-CN" sz="1600" dirty="0">
                <a:solidFill>
                  <a:srgbClr val="000000"/>
                </a:solidFill>
                <a:latin typeface="宋体" panose="02010600030101010101" pitchFamily="2" charset="-122"/>
                <a:ea typeface="宋体" panose="02010600030101010101" pitchFamily="2" charset="-122"/>
              </a:rPr>
              <a:t>是指具有不同程度的躯体、心理、精神疾病和损伤或先天性异常的人群的总称。其机体结构、器官功能、心理与精神功能障碍或丧失，这些损伤与各种障碍相互作用，可能阻碍残疾人在与他人平等的基础上充分和切实地参与社会</a:t>
            </a:r>
            <a:r>
              <a:rPr lang="zh-CN" altLang="en-US" sz="1600" dirty="0">
                <a:solidFill>
                  <a:srgbClr val="000000"/>
                </a:solidFill>
                <a:latin typeface="宋体" panose="02010600030101010101" pitchFamily="2" charset="-122"/>
                <a:ea typeface="宋体" panose="02010600030101010101" pitchFamily="2" charset="-122"/>
              </a:rPr>
              <a:t>。</a:t>
            </a:r>
            <a:endParaRPr lang="en-US" altLang="zh-CN" sz="16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en-US" sz="1600" dirty="0">
                <a:solidFill>
                  <a:srgbClr val="000000"/>
                </a:solidFill>
                <a:latin typeface="宋体" panose="02010600030101010101" pitchFamily="2" charset="-122"/>
                <a:ea typeface="宋体" panose="02010600030101010101" pitchFamily="2" charset="-122"/>
              </a:rPr>
              <a:t> （三）</a:t>
            </a:r>
            <a:r>
              <a:rPr lang="zh-CN" altLang="zh-CN" sz="1600" b="1" dirty="0">
                <a:solidFill>
                  <a:srgbClr val="000000"/>
                </a:solidFill>
                <a:latin typeface="宋体" panose="02010600030101010101" pitchFamily="2" charset="-122"/>
                <a:ea typeface="宋体" panose="02010600030101010101" pitchFamily="2" charset="-122"/>
              </a:rPr>
              <a:t>残疾学</a:t>
            </a:r>
            <a:endParaRPr lang="en-US" altLang="zh-CN" sz="1600"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sz="1600" dirty="0">
                <a:solidFill>
                  <a:srgbClr val="000000"/>
                </a:solidFill>
                <a:latin typeface="宋体" panose="02010600030101010101" pitchFamily="2" charset="-122"/>
                <a:ea typeface="宋体" panose="02010600030101010101" pitchFamily="2" charset="-122"/>
              </a:rPr>
              <a:t>  </a:t>
            </a:r>
            <a:r>
              <a:rPr lang="zh-CN" altLang="zh-CN" sz="1600" dirty="0">
                <a:solidFill>
                  <a:srgbClr val="000000"/>
                </a:solidFill>
                <a:latin typeface="宋体" panose="02010600030101010101" pitchFamily="2" charset="-122"/>
                <a:ea typeface="宋体" panose="02010600030101010101" pitchFamily="2" charset="-122"/>
              </a:rPr>
              <a:t>是以残疾人及残疾状态为主要研究对象，专门研究残疾病因、流行规律、表现特点、发展规律、结局以及评定、康复与预防的一门学科。</a:t>
            </a:r>
            <a:r>
              <a:rPr lang="zh-CN" altLang="en-US" sz="1600" dirty="0">
                <a:solidFill>
                  <a:srgbClr val="000000"/>
                </a:solidFill>
                <a:latin typeface="宋体" panose="02010600030101010101" pitchFamily="2" charset="-122"/>
                <a:ea typeface="宋体" panose="02010600030101010101" pitchFamily="2" charset="-122"/>
              </a:rPr>
              <a:t>其</a:t>
            </a:r>
            <a:r>
              <a:rPr lang="zh-CN" altLang="zh-CN" sz="1600" dirty="0">
                <a:solidFill>
                  <a:srgbClr val="000000"/>
                </a:solidFill>
                <a:latin typeface="宋体" panose="02010600030101010101" pitchFamily="2" charset="-122"/>
                <a:ea typeface="宋体" panose="02010600030101010101" pitchFamily="2" charset="-122"/>
              </a:rPr>
              <a:t>主要研究对象是残疾人，重点针对残疾状态包括功能、能力和健康状态及其与环境间的互相影响及其结果。</a:t>
            </a:r>
            <a:r>
              <a:rPr lang="zh-CN" altLang="en-US" sz="1600" dirty="0">
                <a:solidFill>
                  <a:srgbClr val="000000"/>
                </a:solidFill>
                <a:latin typeface="宋体" panose="02010600030101010101" pitchFamily="2" charset="-122"/>
                <a:ea typeface="宋体" panose="02010600030101010101" pitchFamily="2" charset="-122"/>
              </a:rPr>
              <a:t>其</a:t>
            </a:r>
            <a:r>
              <a:rPr lang="zh-CN" altLang="zh-CN" sz="1600" dirty="0">
                <a:solidFill>
                  <a:srgbClr val="000000"/>
                </a:solidFill>
                <a:latin typeface="宋体" panose="02010600030101010101" pitchFamily="2" charset="-122"/>
                <a:ea typeface="宋体" panose="02010600030101010101" pitchFamily="2" charset="-122"/>
              </a:rPr>
              <a:t>主要内容包括残疾的流行病学、病因学、残疾预防学、残疾评定与康复学。其中，残疾评定和康复学又构成了康复的核心内容。</a:t>
            </a:r>
            <a:endParaRPr lang="zh-CN" altLang="zh-CN" sz="1600"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750997" y="97384"/>
            <a:ext cx="3007215"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残疾的原因</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39687" y="1715770"/>
            <a:ext cx="10197081" cy="3804118"/>
          </a:xfrm>
          <a:prstGeom prst="rect">
            <a:avLst/>
          </a:prstGeom>
          <a:noFill/>
        </p:spPr>
        <p:txBody>
          <a:bodyPr wrap="square" rtlCol="0">
            <a:spAutoFit/>
          </a:bodyPr>
          <a:lstStyle/>
          <a:p>
            <a:pPr>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（一</a:t>
            </a:r>
            <a:r>
              <a:rPr lang="zh-CN" altLang="en-US" b="1" dirty="0">
                <a:solidFill>
                  <a:srgbClr val="000000"/>
                </a:solidFill>
                <a:latin typeface="宋体" panose="02010600030101010101" pitchFamily="2" charset="-122"/>
                <a:ea typeface="宋体" panose="02010600030101010101" pitchFamily="2" charset="-122"/>
              </a:rPr>
              <a:t>）</a:t>
            </a:r>
            <a:r>
              <a:rPr lang="zh-CN" altLang="zh-CN" b="1" dirty="0">
                <a:solidFill>
                  <a:srgbClr val="000000"/>
                </a:solidFill>
                <a:latin typeface="宋体" panose="02010600030101010101" pitchFamily="2" charset="-122"/>
                <a:ea typeface="宋体" panose="02010600030101010101" pitchFamily="2" charset="-122"/>
              </a:rPr>
              <a:t>疾病</a:t>
            </a:r>
            <a:endParaRPr lang="zh-CN" altLang="zh-CN" b="1"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传染病</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如脊髓灰质炎、乙型脑炎、脊柱结核等。</a:t>
            </a: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孕期疾病和围产期疾病</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如宫内感染、孕期病毒性感染尤其在孕期前三个月发生，易导致新生儿的先天性白内障（视力残疾）、先天性心脏病（内脏残疾）、短肢畸形（肢体残疾）等；围产期疾病如窒息、新生儿病理性黄疸、颅内血肿等可致脑瘫等。</a:t>
            </a: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3.</a:t>
            </a:r>
            <a:r>
              <a:rPr lang="zh-CN" altLang="zh-CN" dirty="0">
                <a:solidFill>
                  <a:srgbClr val="000000"/>
                </a:solidFill>
                <a:latin typeface="宋体" panose="02010600030101010101" pitchFamily="2" charset="-122"/>
                <a:ea typeface="宋体" panose="02010600030101010101" pitchFamily="2" charset="-122"/>
              </a:rPr>
              <a:t>慢性病和老年病</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如心脑血管疾病、慢性阻塞性肺疾病、类风湿性关节炎</a:t>
            </a:r>
            <a:r>
              <a:rPr lang="zh-CN" altLang="en-US" dirty="0">
                <a:solidFill>
                  <a:srgbClr val="000000"/>
                </a:solidFill>
                <a:latin typeface="宋体" panose="02010600030101010101" pitchFamily="2" charset="-122"/>
                <a:ea typeface="宋体" panose="02010600030101010101" pitchFamily="2" charset="-122"/>
              </a:rPr>
              <a:t>等</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（二）营养失调</a:t>
            </a:r>
            <a:endParaRPr lang="zh-CN" altLang="zh-CN" b="1"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1.</a:t>
            </a:r>
            <a:r>
              <a:rPr lang="zh-CN" altLang="zh-CN" dirty="0">
                <a:solidFill>
                  <a:srgbClr val="000000"/>
                </a:solidFill>
                <a:latin typeface="宋体" panose="02010600030101010101" pitchFamily="2" charset="-122"/>
                <a:ea typeface="宋体" panose="02010600030101010101" pitchFamily="2" charset="-122"/>
              </a:rPr>
              <a:t>营养不良</a:t>
            </a:r>
            <a:r>
              <a:rPr lang="en-US" altLang="zh-CN" dirty="0">
                <a:solidFill>
                  <a:srgbClr val="000000"/>
                </a:solidFill>
                <a:latin typeface="宋体" panose="02010600030101010101" pitchFamily="2" charset="-122"/>
                <a:ea typeface="宋体" panose="02010600030101010101" pitchFamily="2" charset="-122"/>
              </a:rPr>
              <a:t>  </a:t>
            </a:r>
            <a:r>
              <a:rPr lang="zh-CN" altLang="en-US" dirty="0">
                <a:solidFill>
                  <a:srgbClr val="000000"/>
                </a:solidFill>
                <a:latin typeface="宋体" panose="02010600030101010101" pitchFamily="2" charset="-122"/>
                <a:ea typeface="宋体" panose="02010600030101010101" pitchFamily="2" charset="-122"/>
              </a:rPr>
              <a:t>如</a:t>
            </a:r>
            <a:r>
              <a:rPr lang="zh-CN" altLang="zh-CN" dirty="0">
                <a:solidFill>
                  <a:srgbClr val="000000"/>
                </a:solidFill>
                <a:latin typeface="宋体" panose="02010600030101010101" pitchFamily="2" charset="-122"/>
                <a:ea typeface="宋体" panose="02010600030101010101" pitchFamily="2" charset="-122"/>
              </a:rPr>
              <a:t>维生素</a:t>
            </a:r>
            <a:r>
              <a:rPr lang="en-US" altLang="zh-CN" dirty="0">
                <a:solidFill>
                  <a:srgbClr val="000000"/>
                </a:solidFill>
                <a:latin typeface="宋体" panose="02010600030101010101" pitchFamily="2" charset="-122"/>
                <a:ea typeface="宋体" panose="02010600030101010101" pitchFamily="2" charset="-122"/>
              </a:rPr>
              <a:t>A</a:t>
            </a:r>
            <a:r>
              <a:rPr lang="zh-CN" altLang="zh-CN" dirty="0">
                <a:solidFill>
                  <a:srgbClr val="000000"/>
                </a:solidFill>
                <a:latin typeface="宋体" panose="02010600030101010101" pitchFamily="2" charset="-122"/>
                <a:ea typeface="宋体" panose="02010600030101010101" pitchFamily="2" charset="-122"/>
              </a:rPr>
              <a:t>缺乏致盲，维生素</a:t>
            </a:r>
            <a:r>
              <a:rPr lang="en-US" altLang="zh-CN" dirty="0">
                <a:solidFill>
                  <a:srgbClr val="000000"/>
                </a:solidFill>
                <a:latin typeface="宋体" panose="02010600030101010101" pitchFamily="2" charset="-122"/>
                <a:ea typeface="宋体" panose="02010600030101010101" pitchFamily="2" charset="-122"/>
              </a:rPr>
              <a:t>D</a:t>
            </a:r>
            <a:r>
              <a:rPr lang="zh-CN" altLang="zh-CN" dirty="0">
                <a:solidFill>
                  <a:srgbClr val="000000"/>
                </a:solidFill>
                <a:latin typeface="宋体" panose="02010600030101010101" pitchFamily="2" charset="-122"/>
                <a:ea typeface="宋体" panose="02010600030101010101" pitchFamily="2" charset="-122"/>
              </a:rPr>
              <a:t>严重缺乏可引起骨骼畸形；蛋白质等摄入不足引起儿童生长发育障碍、智力受损而致残</a:t>
            </a: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en-US" altLang="zh-CN" dirty="0">
                <a:solidFill>
                  <a:srgbClr val="000000"/>
                </a:solidFill>
                <a:latin typeface="宋体" panose="02010600030101010101" pitchFamily="2" charset="-122"/>
                <a:ea typeface="宋体" panose="02010600030101010101" pitchFamily="2" charset="-122"/>
              </a:rPr>
              <a:t>2.</a:t>
            </a:r>
            <a:r>
              <a:rPr lang="zh-CN" altLang="zh-CN" dirty="0">
                <a:solidFill>
                  <a:srgbClr val="000000"/>
                </a:solidFill>
                <a:latin typeface="宋体" panose="02010600030101010101" pitchFamily="2" charset="-122"/>
                <a:ea typeface="宋体" panose="02010600030101010101" pitchFamily="2" charset="-122"/>
              </a:rPr>
              <a:t>营养过剩</a:t>
            </a:r>
            <a:r>
              <a:rPr lang="en-US" altLang="zh-CN" dirty="0">
                <a:solidFill>
                  <a:srgbClr val="000000"/>
                </a:solidFill>
                <a:latin typeface="宋体" panose="02010600030101010101" pitchFamily="2" charset="-122"/>
                <a:ea typeface="宋体" panose="02010600030101010101" pitchFamily="2" charset="-122"/>
              </a:rPr>
              <a:t>  </a:t>
            </a:r>
            <a:r>
              <a:rPr lang="zh-CN" altLang="zh-CN" dirty="0">
                <a:solidFill>
                  <a:srgbClr val="000000"/>
                </a:solidFill>
                <a:latin typeface="宋体" panose="02010600030101010101" pitchFamily="2" charset="-122"/>
                <a:ea typeface="宋体" panose="02010600030101010101" pitchFamily="2" charset="-122"/>
              </a:rPr>
              <a:t>营养过剩不仅是肥胖症、糖尿病和心脑血管疾患的主要危险因素，而且可对患者心理和智力造成危害。</a:t>
            </a:r>
            <a:endParaRPr lang="zh-CN" altLang="zh-CN"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750997" y="97384"/>
            <a:ext cx="3007215" cy="106311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00000"/>
              </a:lnSpc>
              <a:spcBef>
                <a:spcPts val="1000"/>
              </a:spcBef>
              <a:buSzPct val="100000"/>
            </a:pPr>
            <a:r>
              <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a:t>
            </a:r>
            <a:r>
              <a:rPr lang="zh-CN" altLang="en-US" sz="2800" b="1" spc="388" dirty="0">
                <a:ln w="3175">
                  <a:noFill/>
                  <a:prstDash val="dash"/>
                </a:ln>
                <a:solidFill>
                  <a:schemeClr val="bg1"/>
                </a:solidFill>
                <a:latin typeface="微软雅黑" panose="020B0503020204020204" charset="-122"/>
                <a:ea typeface="微软雅黑" panose="020B0503020204020204" charset="-122"/>
              </a:rPr>
              <a:t>残疾的原因</a:t>
            </a:r>
            <a:endParaRPr lang="zh-CN" altLang="zh-CN" sz="2800" b="1" spc="388" dirty="0">
              <a:ln w="3175">
                <a:noFill/>
                <a:prstDash val="dash"/>
              </a:ln>
              <a:solidFill>
                <a:schemeClr val="bg1"/>
              </a:solidFill>
              <a:latin typeface="微软雅黑" panose="020B0503020204020204" charset="-122"/>
              <a:ea typeface="微软雅黑" panose="020B0503020204020204" charset="-122"/>
            </a:endParaRPr>
          </a:p>
          <a:p>
            <a:pPr marL="0" lvl="0" indent="0" algn="l">
              <a:lnSpc>
                <a:spcPct val="100000"/>
              </a:lnSpc>
              <a:spcBef>
                <a:spcPts val="1000"/>
              </a:spcBef>
              <a:spcAft>
                <a:spcPts val="0"/>
              </a:spcAft>
              <a:buSzPct val="100000"/>
              <a:buNone/>
            </a:pPr>
            <a:endParaRPr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298713" y="1715770"/>
            <a:ext cx="10038055" cy="3305520"/>
          </a:xfrm>
          <a:prstGeom prst="rect">
            <a:avLst/>
          </a:prstGeom>
          <a:noFill/>
        </p:spPr>
        <p:txBody>
          <a:bodyPr wrap="square" rtlCol="0">
            <a:spAutoFit/>
          </a:bodyPr>
          <a:lstStyle/>
          <a:p>
            <a:pPr>
              <a:spcBef>
                <a:spcPct val="20000"/>
              </a:spcBef>
              <a:buClr>
                <a:schemeClr val="hlink"/>
              </a:buClr>
              <a:buFont typeface="Wingdings" panose="05000000000000000000" pitchFamily="2" charset="2"/>
              <a:buNone/>
            </a:pPr>
            <a:r>
              <a:rPr lang="zh-CN" altLang="en-US" b="1" dirty="0">
                <a:solidFill>
                  <a:srgbClr val="000000"/>
                </a:solidFill>
                <a:latin typeface="宋体" panose="02010600030101010101" pitchFamily="2" charset="-122"/>
                <a:ea typeface="宋体" panose="02010600030101010101" pitchFamily="2" charset="-122"/>
              </a:rPr>
              <a:t>（</a:t>
            </a:r>
            <a:r>
              <a:rPr lang="zh-CN" altLang="zh-CN" b="1" dirty="0">
                <a:solidFill>
                  <a:srgbClr val="000000"/>
                </a:solidFill>
                <a:latin typeface="宋体" panose="02010600030101010101" pitchFamily="2" charset="-122"/>
                <a:ea typeface="宋体" panose="02010600030101010101" pitchFamily="2" charset="-122"/>
              </a:rPr>
              <a:t>三）遗传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可致畸形、精神发育迟滞、精神病等。</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（四）意外事故</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如交通事故、工伤事故、运动损伤、产伤等，可致颅脑损伤、脊髓损伤、骨骼肌肉系统损伤。</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（五）物理、化学因素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如噪声、烧伤、链霉素或庆大霉素中毒、酒精中毒、药物成瘾等。</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zh-CN" dirty="0">
                <a:solidFill>
                  <a:srgbClr val="000000"/>
                </a:solidFill>
                <a:latin typeface="宋体" panose="02010600030101010101" pitchFamily="2" charset="-122"/>
                <a:ea typeface="宋体" panose="02010600030101010101" pitchFamily="2" charset="-122"/>
              </a:rPr>
              <a:t>（</a:t>
            </a:r>
            <a:r>
              <a:rPr lang="zh-CN" altLang="zh-CN" b="1" dirty="0">
                <a:solidFill>
                  <a:srgbClr val="000000"/>
                </a:solidFill>
                <a:latin typeface="宋体" panose="02010600030101010101" pitchFamily="2" charset="-122"/>
                <a:ea typeface="宋体" panose="02010600030101010101" pitchFamily="2" charset="-122"/>
              </a:rPr>
              <a:t>六）社会、心理因素</a:t>
            </a:r>
            <a:r>
              <a:rPr lang="zh-CN" altLang="en-US" dirty="0">
                <a:solidFill>
                  <a:srgbClr val="000000"/>
                </a:solidFill>
                <a:latin typeface="宋体" panose="02010600030101010101" pitchFamily="2" charset="-122"/>
                <a:ea typeface="宋体" panose="02010600030101010101" pitchFamily="2" charset="-122"/>
              </a:rPr>
              <a:t>：</a:t>
            </a:r>
            <a:r>
              <a:rPr lang="zh-CN" altLang="zh-CN" dirty="0">
                <a:solidFill>
                  <a:srgbClr val="000000"/>
                </a:solidFill>
                <a:latin typeface="宋体" panose="02010600030101010101" pitchFamily="2" charset="-122"/>
                <a:ea typeface="宋体" panose="02010600030101010101" pitchFamily="2" charset="-122"/>
              </a:rPr>
              <a:t>可致精神病。</a:t>
            </a:r>
            <a:endParaRPr lang="en-US"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endParaRPr lang="zh-CN" altLang="zh-CN" dirty="0">
              <a:solidFill>
                <a:srgbClr val="000000"/>
              </a:solidFill>
              <a:latin typeface="宋体" panose="02010600030101010101" pitchFamily="2" charset="-122"/>
              <a:ea typeface="宋体" panose="02010600030101010101" pitchFamily="2" charset="-122"/>
            </a:endParaRPr>
          </a:p>
          <a:p>
            <a:pPr>
              <a:spcBef>
                <a:spcPct val="20000"/>
              </a:spcBef>
              <a:buClr>
                <a:schemeClr val="hlink"/>
              </a:buClr>
              <a:buFont typeface="Wingdings" panose="05000000000000000000" pitchFamily="2" charset="2"/>
              <a:buNone/>
            </a:pPr>
            <a:r>
              <a:rPr lang="zh-CN" altLang="zh-CN" b="1" dirty="0">
                <a:solidFill>
                  <a:srgbClr val="000000"/>
                </a:solidFill>
                <a:latin typeface="宋体" panose="02010600030101010101" pitchFamily="2" charset="-122"/>
                <a:ea typeface="宋体" panose="02010600030101010101" pitchFamily="2" charset="-122"/>
              </a:rPr>
              <a:t>（七）其他因素</a:t>
            </a:r>
            <a:endParaRPr lang="zh-CN" altLang="zh-CN" b="1" dirty="0">
              <a:solidFill>
                <a:srgbClr val="000000"/>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DIAGRAM_VIRTUALLY_FRAME" val="{&quot;height&quot;:329.5,&quot;left&quot;:401.4204724409449,&quot;top&quot;:119.05,&quot;width&quot;:466.62496062992125}"/>
</p:tagLst>
</file>

<file path=ppt/tags/tag11.xml><?xml version="1.0" encoding="utf-8"?>
<p:tagLst xmlns:p="http://schemas.openxmlformats.org/presentationml/2006/main">
  <p:tag name="KSO_WM_DIAGRAM_VIRTUALLY_FRAME" val="{&quot;height&quot;:329.5,&quot;left&quot;:401.4204724409449,&quot;top&quot;:119.05,&quot;width&quot;:466.62496062992125}"/>
</p:tagLst>
</file>

<file path=ppt/tags/tag12.xml><?xml version="1.0" encoding="utf-8"?>
<p:tagLst xmlns:p="http://schemas.openxmlformats.org/presentationml/2006/main">
  <p:tag name="KSO_WM_DIAGRAM_VIRTUALLY_FRAME" val="{&quot;height&quot;:329.5,&quot;left&quot;:401.4204724409449,&quot;top&quot;:119.05,&quot;width&quot;:466.62496062992125}"/>
</p:tagLst>
</file>

<file path=ppt/tags/tag13.xml><?xml version="1.0" encoding="utf-8"?>
<p:tagLst xmlns:p="http://schemas.openxmlformats.org/presentationml/2006/main">
  <p:tag name="KSO_WM_DIAGRAM_VIRTUALLY_FRAME" val="{&quot;height&quot;:329.5,&quot;left&quot;:401.4204724409449,&quot;top&quot;:119.05,&quot;width&quot;:466.62496062992125}"/>
</p:tagLst>
</file>

<file path=ppt/tags/tag14.xml><?xml version="1.0" encoding="utf-8"?>
<p:tagLst xmlns:p="http://schemas.openxmlformats.org/presentationml/2006/main">
  <p:tag name="KSO_WM_DIAGRAM_VIRTUALLY_FRAME" val="{&quot;height&quot;:329.5,&quot;left&quot;:401.4204724409449,&quot;top&quot;:119.05,&quot;width&quot;:466.62496062992125}"/>
</p:tagLst>
</file>

<file path=ppt/tags/tag15.xml><?xml version="1.0" encoding="utf-8"?>
<p:tagLst xmlns:p="http://schemas.openxmlformats.org/presentationml/2006/main">
  <p:tag name="KSO_WM_DIAGRAM_VIRTUALLY_FRAME" val="{&quot;height&quot;:329.5,&quot;left&quot;:401.4204724409449,&quot;top&quot;:119.05,&quot;width&quot;:466.62496062992125}"/>
</p:tagLst>
</file>

<file path=ppt/tags/tag16.xml><?xml version="1.0" encoding="utf-8"?>
<p:tagLst xmlns:p="http://schemas.openxmlformats.org/presentationml/2006/main">
  <p:tag name="KSO_WM_DIAGRAM_VIRTUALLY_FRAME" val="{&quot;height&quot;:329.5,&quot;left&quot;:401.4204724409449,&quot;top&quot;:119.05,&quot;width&quot;:466.6249606299212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4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DIAGRAM_VIRTUALLY_FRAME" val="{&quot;height&quot;:329.5,&quot;left&quot;:401.4204724409449,&quot;top&quot;:119.05,&quot;width&quot;:466.62496062992125}"/>
</p:tagLst>
</file>

<file path=ppt/tags/tag6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7.xml><?xml version="1.0" encoding="utf-8"?>
<p:tagLst xmlns:p="http://schemas.openxmlformats.org/presentationml/2006/main">
  <p:tag name="KSO_WM_DIAGRAM_VIRTUALLY_FRAME" val="{&quot;height&quot;:329.5,&quot;left&quot;:401.4204724409449,&quot;top&quot;:119.05,&quot;width&quot;:466.62496062992125}"/>
</p:tagLst>
</file>

<file path=ppt/tags/tag7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7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7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5.xml><?xml version="1.0" encoding="utf-8"?>
<p:tagLst xmlns:p="http://schemas.openxmlformats.org/presentationml/2006/main">
  <p:tag name="commondata" val="eyJoZGlkIjoiZWZhYzY1ZjEwYzE0MTgzYzYwNzAzNDFlNTliNGYwMzgifQ=="/>
</p:tagLst>
</file>

<file path=ppt/tags/tag8.xml><?xml version="1.0" encoding="utf-8"?>
<p:tagLst xmlns:p="http://schemas.openxmlformats.org/presentationml/2006/main">
  <p:tag name="KSO_WM_DIAGRAM_VIRTUALLY_FRAME" val="{&quot;height&quot;:329.5,&quot;left&quot;:401.4204724409449,&quot;top&quot;:119.05,&quot;width&quot;:466.62496062992125}"/>
</p:tagLst>
</file>

<file path=ppt/tags/tag9.xml><?xml version="1.0" encoding="utf-8"?>
<p:tagLst xmlns:p="http://schemas.openxmlformats.org/presentationml/2006/main">
  <p:tag name="KSO_WM_DIAGRAM_VIRTUALLY_FRAME" val="{&quot;height&quot;:329.5,&quot;left&quot;:401.4204724409449,&quot;top&quot;:119.05,&quot;width&quot;:466.624960629921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6952</Words>
  <Application>WPS 演示</Application>
  <PresentationFormat>宽屏</PresentationFormat>
  <Paragraphs>360</Paragraphs>
  <Slides>38</Slides>
  <Notes>1</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38</vt:i4>
      </vt:variant>
    </vt:vector>
  </HeadingPairs>
  <TitlesOfParts>
    <vt:vector size="55" baseType="lpstr">
      <vt:lpstr>Arial</vt:lpstr>
      <vt:lpstr>宋体</vt:lpstr>
      <vt:lpstr>Wingdings</vt:lpstr>
      <vt:lpstr>黑体</vt:lpstr>
      <vt:lpstr>微软雅黑</vt:lpstr>
      <vt:lpstr>Wingdings</vt:lpstr>
      <vt:lpstr>华文细黑</vt:lpstr>
      <vt:lpstr>字魂70号-灵悦黑体</vt:lpstr>
      <vt:lpstr>Segoe UI</vt:lpstr>
      <vt:lpstr>Calibri</vt:lpstr>
      <vt:lpstr>Calibri</vt:lpstr>
      <vt:lpstr>隶书</vt:lpstr>
      <vt:lpstr>Arial Unicode MS</vt:lpstr>
      <vt:lpstr>Times New Roman</vt:lpstr>
      <vt:lpstr>Office 主题</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WPS_1751534095</cp:lastModifiedBy>
  <cp:revision>292</cp:revision>
  <dcterms:created xsi:type="dcterms:W3CDTF">2019-11-11T13:37:00Z</dcterms:created>
  <dcterms:modified xsi:type="dcterms:W3CDTF">2025-10-22T06:40:02Z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F47900CFCF14428F81F766D8B14004F0</vt:lpwstr>
  </property>
</Properties>
</file>